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90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a-I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Sheet1!$B$8</c:f>
              <c:strCache>
                <c:ptCount val="1"/>
                <c:pt idx="0">
                  <c:v>تن کیلومترکل</c:v>
                </c:pt>
              </c:strCache>
            </c:strRef>
          </c:tx>
          <c:cat>
            <c:numRef>
              <c:f>Sheet1!$D$2:$J$2</c:f>
              <c:numCache>
                <c:formatCode>General</c:formatCode>
                <c:ptCount val="7"/>
                <c:pt idx="0">
                  <c:v>1384</c:v>
                </c:pt>
                <c:pt idx="1">
                  <c:v>1385</c:v>
                </c:pt>
                <c:pt idx="2">
                  <c:v>1386</c:v>
                </c:pt>
                <c:pt idx="3">
                  <c:v>1387</c:v>
                </c:pt>
                <c:pt idx="4">
                  <c:v>1388</c:v>
                </c:pt>
                <c:pt idx="5">
                  <c:v>1389</c:v>
                </c:pt>
                <c:pt idx="6">
                  <c:v>1390</c:v>
                </c:pt>
              </c:numCache>
            </c:numRef>
          </c:cat>
          <c:val>
            <c:numRef>
              <c:f>Sheet1!$D$8:$J$8</c:f>
              <c:numCache>
                <c:formatCode>General</c:formatCode>
                <c:ptCount val="7"/>
                <c:pt idx="0">
                  <c:v>19.12</c:v>
                </c:pt>
                <c:pt idx="1">
                  <c:v>20.54</c:v>
                </c:pt>
                <c:pt idx="2">
                  <c:v>20.23</c:v>
                </c:pt>
                <c:pt idx="3">
                  <c:v>20.54</c:v>
                </c:pt>
                <c:pt idx="4">
                  <c:v>20.25</c:v>
                </c:pt>
                <c:pt idx="5">
                  <c:v>21.77999999999999</c:v>
                </c:pt>
                <c:pt idx="6">
                  <c:v>21.01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Sheet1!$B$10</c:f>
              <c:strCache>
                <c:ptCount val="1"/>
                <c:pt idx="0">
                  <c:v>نفر کیلومتر کل</c:v>
                </c:pt>
              </c:strCache>
            </c:strRef>
          </c:tx>
          <c:cat>
            <c:numRef>
              <c:f>Sheet1!$D$2:$J$2</c:f>
              <c:numCache>
                <c:formatCode>General</c:formatCode>
                <c:ptCount val="7"/>
                <c:pt idx="0">
                  <c:v>1384</c:v>
                </c:pt>
                <c:pt idx="1">
                  <c:v>1385</c:v>
                </c:pt>
                <c:pt idx="2">
                  <c:v>1386</c:v>
                </c:pt>
                <c:pt idx="3">
                  <c:v>1387</c:v>
                </c:pt>
                <c:pt idx="4">
                  <c:v>1388</c:v>
                </c:pt>
                <c:pt idx="5">
                  <c:v>1389</c:v>
                </c:pt>
                <c:pt idx="6">
                  <c:v>1390</c:v>
                </c:pt>
              </c:numCache>
            </c:numRef>
          </c:cat>
          <c:val>
            <c:numRef>
              <c:f>Sheet1!$D$10:$J$10</c:f>
              <c:numCache>
                <c:formatCode>General</c:formatCode>
                <c:ptCount val="7"/>
                <c:pt idx="0">
                  <c:v>11.15</c:v>
                </c:pt>
                <c:pt idx="1">
                  <c:v>12.55</c:v>
                </c:pt>
                <c:pt idx="2">
                  <c:v>13.9</c:v>
                </c:pt>
                <c:pt idx="3">
                  <c:v>15.31</c:v>
                </c:pt>
                <c:pt idx="4">
                  <c:v>16.809999999999999</c:v>
                </c:pt>
                <c:pt idx="5">
                  <c:v>17.61000000000001</c:v>
                </c:pt>
                <c:pt idx="6">
                  <c:v>17.88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681920"/>
        <c:axId val="27683456"/>
      </c:lineChart>
      <c:catAx>
        <c:axId val="27681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7683456"/>
        <c:crosses val="autoZero"/>
        <c:auto val="1"/>
        <c:lblAlgn val="ctr"/>
        <c:lblOffset val="100"/>
        <c:noMultiLvlLbl val="0"/>
      </c:catAx>
      <c:valAx>
        <c:axId val="276834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76819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a-I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4134512734885033"/>
          <c:y val="7.189527683541394E-2"/>
        </c:manualLayout>
      </c:layout>
      <c:overlay val="0"/>
      <c:txPr>
        <a:bodyPr/>
        <a:lstStyle/>
        <a:p>
          <a:pPr>
            <a:defRPr sz="1200">
              <a:solidFill>
                <a:srgbClr val="FF0000"/>
              </a:solidFill>
            </a:defRPr>
          </a:pPr>
          <a:endParaRPr lang="fa-I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طول خطوط ریلی اصلی</c:v>
                </c:pt>
              </c:strCache>
            </c:strRef>
          </c:tx>
          <c:cat>
            <c:numRef>
              <c:f>Sheet1!$D$2:$J$2</c:f>
              <c:numCache>
                <c:formatCode>General</c:formatCode>
                <c:ptCount val="7"/>
                <c:pt idx="0">
                  <c:v>1384</c:v>
                </c:pt>
                <c:pt idx="1">
                  <c:v>1385</c:v>
                </c:pt>
                <c:pt idx="2">
                  <c:v>1386</c:v>
                </c:pt>
                <c:pt idx="3">
                  <c:v>1387</c:v>
                </c:pt>
                <c:pt idx="4">
                  <c:v>1388</c:v>
                </c:pt>
                <c:pt idx="5">
                  <c:v>1389</c:v>
                </c:pt>
                <c:pt idx="6">
                  <c:v>1390</c:v>
                </c:pt>
              </c:numCache>
            </c:numRef>
          </c:cat>
          <c:val>
            <c:numRef>
              <c:f>Sheet1!$D$3:$J$3</c:f>
              <c:numCache>
                <c:formatCode>#,##0</c:formatCode>
                <c:ptCount val="7"/>
                <c:pt idx="0">
                  <c:v>8391</c:v>
                </c:pt>
                <c:pt idx="1">
                  <c:v>8595</c:v>
                </c:pt>
                <c:pt idx="2">
                  <c:v>8745</c:v>
                </c:pt>
                <c:pt idx="3">
                  <c:v>9079</c:v>
                </c:pt>
                <c:pt idx="4">
                  <c:v>9482</c:v>
                </c:pt>
                <c:pt idx="5">
                  <c:v>9795</c:v>
                </c:pt>
                <c:pt idx="6">
                  <c:v>9992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715840"/>
        <c:axId val="27987968"/>
      </c:lineChart>
      <c:catAx>
        <c:axId val="27715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7987968"/>
        <c:crosses val="autoZero"/>
        <c:auto val="1"/>
        <c:lblAlgn val="ctr"/>
        <c:lblOffset val="100"/>
        <c:noMultiLvlLbl val="0"/>
      </c:catAx>
      <c:valAx>
        <c:axId val="27987968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277158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a-I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solidFill>
                  <a:srgbClr val="FF0000"/>
                </a:solidFill>
              </a:defRPr>
            </a:pPr>
            <a:r>
              <a:rPr lang="fa-IR" sz="1400" dirty="0" smtClean="0">
                <a:solidFill>
                  <a:srgbClr val="FF0000"/>
                </a:solidFill>
              </a:rPr>
              <a:t>لکوموتیو </a:t>
            </a:r>
            <a:r>
              <a:rPr lang="fa-IR" sz="1400" dirty="0">
                <a:solidFill>
                  <a:srgbClr val="FF0000"/>
                </a:solidFill>
              </a:rPr>
              <a:t>در </a:t>
            </a:r>
            <a:r>
              <a:rPr lang="fa-IR" sz="1400" dirty="0" smtClean="0">
                <a:solidFill>
                  <a:srgbClr val="FF0000"/>
                </a:solidFill>
              </a:rPr>
              <a:t>سرویس(درصد) </a:t>
            </a:r>
            <a:endParaRPr lang="fa-IR" sz="1400" dirty="0">
              <a:solidFill>
                <a:srgbClr val="FF0000"/>
              </a:solidFill>
            </a:endParaRPr>
          </a:p>
        </c:rich>
      </c:tx>
      <c:layout>
        <c:manualLayout>
          <c:xMode val="edge"/>
          <c:yMode val="edge"/>
          <c:x val="0.31086250781563568"/>
          <c:y val="8.5023559498841828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Sheet1!$B$17</c:f>
              <c:strCache>
                <c:ptCount val="1"/>
                <c:pt idx="0">
                  <c:v>درصد لکوموتیو در سرویس </c:v>
                </c:pt>
              </c:strCache>
            </c:strRef>
          </c:tx>
          <c:marker>
            <c:symbol val="none"/>
          </c:marker>
          <c:cat>
            <c:numRef>
              <c:f>Sheet1!$D$2:$J$2</c:f>
              <c:numCache>
                <c:formatCode>General</c:formatCode>
                <c:ptCount val="7"/>
                <c:pt idx="0">
                  <c:v>1384</c:v>
                </c:pt>
                <c:pt idx="1">
                  <c:v>1385</c:v>
                </c:pt>
                <c:pt idx="2">
                  <c:v>1386</c:v>
                </c:pt>
                <c:pt idx="3">
                  <c:v>1387</c:v>
                </c:pt>
                <c:pt idx="4">
                  <c:v>1388</c:v>
                </c:pt>
                <c:pt idx="5">
                  <c:v>1389</c:v>
                </c:pt>
                <c:pt idx="6">
                  <c:v>1390</c:v>
                </c:pt>
              </c:numCache>
            </c:numRef>
          </c:cat>
          <c:val>
            <c:numRef>
              <c:f>Sheet1!$D$17:$J$17</c:f>
              <c:numCache>
                <c:formatCode>0%</c:formatCode>
                <c:ptCount val="7"/>
                <c:pt idx="0">
                  <c:v>0.41000000000000014</c:v>
                </c:pt>
                <c:pt idx="1">
                  <c:v>0.56999999999999995</c:v>
                </c:pt>
                <c:pt idx="2">
                  <c:v>0.58000000000000007</c:v>
                </c:pt>
                <c:pt idx="3">
                  <c:v>0.59</c:v>
                </c:pt>
                <c:pt idx="4">
                  <c:v>0.61000000000000032</c:v>
                </c:pt>
                <c:pt idx="5">
                  <c:v>0.59</c:v>
                </c:pt>
                <c:pt idx="6">
                  <c:v>0.58000000000000007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999616"/>
        <c:axId val="28009600"/>
      </c:lineChart>
      <c:catAx>
        <c:axId val="27999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8009600"/>
        <c:crosses val="autoZero"/>
        <c:auto val="1"/>
        <c:lblAlgn val="ctr"/>
        <c:lblOffset val="100"/>
        <c:noMultiLvlLbl val="0"/>
      </c:catAx>
      <c:valAx>
        <c:axId val="2800960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79996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a-I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45148965369335131"/>
          <c:y val="7.9538569907151843E-2"/>
        </c:manualLayout>
      </c:layout>
      <c:overlay val="0"/>
      <c:txPr>
        <a:bodyPr/>
        <a:lstStyle/>
        <a:p>
          <a:pPr>
            <a:defRPr sz="1200">
              <a:solidFill>
                <a:srgbClr val="FF0000"/>
              </a:solidFill>
            </a:defRPr>
          </a:pPr>
          <a:endParaRPr lang="fa-I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Sheet1!$B$12</c:f>
              <c:strCache>
                <c:ptCount val="1"/>
                <c:pt idx="0">
                  <c:v>تعداد واگن باری در گردش</c:v>
                </c:pt>
              </c:strCache>
            </c:strRef>
          </c:tx>
          <c:cat>
            <c:numRef>
              <c:f>Sheet1!$D$2:$J$2</c:f>
              <c:numCache>
                <c:formatCode>General</c:formatCode>
                <c:ptCount val="7"/>
                <c:pt idx="0">
                  <c:v>1384</c:v>
                </c:pt>
                <c:pt idx="1">
                  <c:v>1385</c:v>
                </c:pt>
                <c:pt idx="2">
                  <c:v>1386</c:v>
                </c:pt>
                <c:pt idx="3">
                  <c:v>1387</c:v>
                </c:pt>
                <c:pt idx="4">
                  <c:v>1388</c:v>
                </c:pt>
                <c:pt idx="5">
                  <c:v>1389</c:v>
                </c:pt>
                <c:pt idx="6">
                  <c:v>1390</c:v>
                </c:pt>
              </c:numCache>
            </c:numRef>
          </c:cat>
          <c:val>
            <c:numRef>
              <c:f>Sheet1!$D$12:$J$12</c:f>
              <c:numCache>
                <c:formatCode>#,##0</c:formatCode>
                <c:ptCount val="7"/>
                <c:pt idx="0">
                  <c:v>19848</c:v>
                </c:pt>
                <c:pt idx="1">
                  <c:v>21406</c:v>
                </c:pt>
                <c:pt idx="2">
                  <c:v>21633</c:v>
                </c:pt>
                <c:pt idx="3">
                  <c:v>21726</c:v>
                </c:pt>
                <c:pt idx="4">
                  <c:v>21816</c:v>
                </c:pt>
                <c:pt idx="5">
                  <c:v>22001</c:v>
                </c:pt>
                <c:pt idx="6">
                  <c:v>22082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021504"/>
        <c:axId val="28023040"/>
      </c:lineChart>
      <c:catAx>
        <c:axId val="28021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8023040"/>
        <c:crosses val="autoZero"/>
        <c:auto val="1"/>
        <c:lblAlgn val="ctr"/>
        <c:lblOffset val="100"/>
        <c:noMultiLvlLbl val="0"/>
      </c:catAx>
      <c:valAx>
        <c:axId val="28023040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280215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a-I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solidFill>
                  <a:srgbClr val="FF0000"/>
                </a:solidFill>
              </a:defRPr>
            </a:pPr>
            <a:r>
              <a:rPr lang="fa-IR" sz="1400" dirty="0">
                <a:solidFill>
                  <a:srgbClr val="FF0000"/>
                </a:solidFill>
              </a:rPr>
              <a:t>تناژ بار </a:t>
            </a:r>
            <a:r>
              <a:rPr lang="fa-IR" sz="1400" dirty="0" smtClean="0">
                <a:solidFill>
                  <a:srgbClr val="FF0000"/>
                </a:solidFill>
              </a:rPr>
              <a:t>ترانزیت(میلیون تن)</a:t>
            </a:r>
            <a:endParaRPr lang="fa-IR" sz="1400" dirty="0">
              <a:solidFill>
                <a:srgbClr val="FF0000"/>
              </a:solidFill>
            </a:endParaRP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Sheet1!$B$5</c:f>
              <c:strCache>
                <c:ptCount val="1"/>
                <c:pt idx="0">
                  <c:v>تناژ بار ترانزیت</c:v>
                </c:pt>
              </c:strCache>
            </c:strRef>
          </c:tx>
          <c:cat>
            <c:numRef>
              <c:f>Sheet1!$D$2:$J$2</c:f>
              <c:numCache>
                <c:formatCode>General</c:formatCode>
                <c:ptCount val="7"/>
                <c:pt idx="0">
                  <c:v>1384</c:v>
                </c:pt>
                <c:pt idx="1">
                  <c:v>1385</c:v>
                </c:pt>
                <c:pt idx="2">
                  <c:v>1386</c:v>
                </c:pt>
                <c:pt idx="3">
                  <c:v>1387</c:v>
                </c:pt>
                <c:pt idx="4">
                  <c:v>1388</c:v>
                </c:pt>
                <c:pt idx="5">
                  <c:v>1389</c:v>
                </c:pt>
                <c:pt idx="6">
                  <c:v>1390</c:v>
                </c:pt>
              </c:numCache>
            </c:numRef>
          </c:cat>
          <c:val>
            <c:numRef>
              <c:f>Sheet1!$D$5:$J$5</c:f>
              <c:numCache>
                <c:formatCode>General</c:formatCode>
                <c:ptCount val="7"/>
                <c:pt idx="0">
                  <c:v>1.32</c:v>
                </c:pt>
                <c:pt idx="1">
                  <c:v>1.54</c:v>
                </c:pt>
                <c:pt idx="2">
                  <c:v>1.54</c:v>
                </c:pt>
                <c:pt idx="3">
                  <c:v>1.36</c:v>
                </c:pt>
                <c:pt idx="4">
                  <c:v>1.48</c:v>
                </c:pt>
                <c:pt idx="5">
                  <c:v>1.43</c:v>
                </c:pt>
                <c:pt idx="6">
                  <c:v>0.95600000000000029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047232"/>
        <c:axId val="28048768"/>
      </c:lineChart>
      <c:catAx>
        <c:axId val="28047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8048768"/>
        <c:crosses val="autoZero"/>
        <c:auto val="1"/>
        <c:lblAlgn val="ctr"/>
        <c:lblOffset val="100"/>
        <c:noMultiLvlLbl val="0"/>
      </c:catAx>
      <c:valAx>
        <c:axId val="280487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80472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a-I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solidFill>
                  <a:srgbClr val="FF0000"/>
                </a:solidFill>
              </a:defRPr>
            </a:pPr>
            <a:r>
              <a:rPr lang="fa-IR" sz="1400" dirty="0" smtClean="0">
                <a:solidFill>
                  <a:srgbClr val="FF0000"/>
                </a:solidFill>
              </a:rPr>
              <a:t>تناژ</a:t>
            </a:r>
            <a:r>
              <a:rPr lang="fa-IR" sz="1400" baseline="0" dirty="0" smtClean="0">
                <a:solidFill>
                  <a:srgbClr val="FF0000"/>
                </a:solidFill>
              </a:rPr>
              <a:t> بار(میلیون تن)</a:t>
            </a:r>
            <a:endParaRPr lang="fa-IR" sz="1400" dirty="0">
              <a:solidFill>
                <a:srgbClr val="FF0000"/>
              </a:solidFill>
            </a:endParaRPr>
          </a:p>
        </c:rich>
      </c:tx>
      <c:layout>
        <c:manualLayout>
          <c:xMode val="edge"/>
          <c:yMode val="edge"/>
          <c:x val="0.39924063532527038"/>
          <c:y val="4.4444444444444481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Sheet1!$B$7</c:f>
              <c:strCache>
                <c:ptCount val="1"/>
                <c:pt idx="0">
                  <c:v>بار کل</c:v>
                </c:pt>
              </c:strCache>
            </c:strRef>
          </c:tx>
          <c:cat>
            <c:numRef>
              <c:f>Sheet1!$D$2:$J$2</c:f>
              <c:numCache>
                <c:formatCode>General</c:formatCode>
                <c:ptCount val="7"/>
                <c:pt idx="0">
                  <c:v>1384</c:v>
                </c:pt>
                <c:pt idx="1">
                  <c:v>1385</c:v>
                </c:pt>
                <c:pt idx="2">
                  <c:v>1386</c:v>
                </c:pt>
                <c:pt idx="3">
                  <c:v>1387</c:v>
                </c:pt>
                <c:pt idx="4">
                  <c:v>1388</c:v>
                </c:pt>
                <c:pt idx="5">
                  <c:v>1389</c:v>
                </c:pt>
                <c:pt idx="6">
                  <c:v>1390</c:v>
                </c:pt>
              </c:numCache>
            </c:numRef>
          </c:cat>
          <c:val>
            <c:numRef>
              <c:f>Sheet1!$D$7:$J$7</c:f>
              <c:numCache>
                <c:formatCode>General</c:formatCode>
                <c:ptCount val="7"/>
                <c:pt idx="0">
                  <c:v>30.27999999999999</c:v>
                </c:pt>
                <c:pt idx="1">
                  <c:v>32.980000000000004</c:v>
                </c:pt>
                <c:pt idx="2">
                  <c:v>31</c:v>
                </c:pt>
                <c:pt idx="3">
                  <c:v>33.04</c:v>
                </c:pt>
                <c:pt idx="4">
                  <c:v>32.82</c:v>
                </c:pt>
                <c:pt idx="5">
                  <c:v>33.46</c:v>
                </c:pt>
                <c:pt idx="6">
                  <c:v>33.1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897472"/>
        <c:axId val="33903360"/>
      </c:lineChart>
      <c:catAx>
        <c:axId val="33897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3903360"/>
        <c:crosses val="autoZero"/>
        <c:auto val="1"/>
        <c:lblAlgn val="ctr"/>
        <c:lblOffset val="100"/>
        <c:noMultiLvlLbl val="0"/>
      </c:catAx>
      <c:valAx>
        <c:axId val="339033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8974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a-I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710036751360089"/>
          <c:y val="4.3518308026370446E-2"/>
        </c:manualLayout>
      </c:layout>
      <c:overlay val="0"/>
      <c:txPr>
        <a:bodyPr/>
        <a:lstStyle/>
        <a:p>
          <a:pPr>
            <a:defRPr sz="1200">
              <a:solidFill>
                <a:srgbClr val="FF0000"/>
              </a:solidFill>
            </a:defRPr>
          </a:pPr>
          <a:endParaRPr lang="fa-I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Sheet1!$B$13</c:f>
              <c:strCache>
                <c:ptCount val="1"/>
                <c:pt idx="0">
                  <c:v>تعداد واگنهای مسافری در سرویس</c:v>
                </c:pt>
              </c:strCache>
            </c:strRef>
          </c:tx>
          <c:cat>
            <c:numRef>
              <c:f>Sheet1!$D$2:$J$2</c:f>
              <c:numCache>
                <c:formatCode>General</c:formatCode>
                <c:ptCount val="7"/>
                <c:pt idx="0">
                  <c:v>1384</c:v>
                </c:pt>
                <c:pt idx="1">
                  <c:v>1385</c:v>
                </c:pt>
                <c:pt idx="2">
                  <c:v>1386</c:v>
                </c:pt>
                <c:pt idx="3">
                  <c:v>1387</c:v>
                </c:pt>
                <c:pt idx="4">
                  <c:v>1388</c:v>
                </c:pt>
                <c:pt idx="5">
                  <c:v>1389</c:v>
                </c:pt>
                <c:pt idx="6">
                  <c:v>1390</c:v>
                </c:pt>
              </c:numCache>
            </c:numRef>
          </c:cat>
          <c:val>
            <c:numRef>
              <c:f>Sheet1!$D$13:$J$13</c:f>
              <c:numCache>
                <c:formatCode>#,##0</c:formatCode>
                <c:ptCount val="7"/>
                <c:pt idx="0">
                  <c:v>1065</c:v>
                </c:pt>
                <c:pt idx="1">
                  <c:v>1165</c:v>
                </c:pt>
                <c:pt idx="2">
                  <c:v>1200</c:v>
                </c:pt>
                <c:pt idx="3">
                  <c:v>1323</c:v>
                </c:pt>
                <c:pt idx="4">
                  <c:v>1414</c:v>
                </c:pt>
                <c:pt idx="5">
                  <c:v>1466</c:v>
                </c:pt>
                <c:pt idx="6">
                  <c:v>1482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919360"/>
        <c:axId val="33920896"/>
      </c:lineChart>
      <c:catAx>
        <c:axId val="33919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3920896"/>
        <c:crosses val="autoZero"/>
        <c:auto val="1"/>
        <c:lblAlgn val="ctr"/>
        <c:lblOffset val="100"/>
        <c:noMultiLvlLbl val="0"/>
      </c:catAx>
      <c:valAx>
        <c:axId val="33920896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339193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a-I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solidFill>
                  <a:srgbClr val="FF0000"/>
                </a:solidFill>
              </a:defRPr>
            </a:pPr>
            <a:r>
              <a:rPr lang="fa-IR" sz="1400" dirty="0">
                <a:solidFill>
                  <a:srgbClr val="FF0000"/>
                </a:solidFill>
              </a:rPr>
              <a:t>مسافر </a:t>
            </a:r>
            <a:r>
              <a:rPr lang="fa-IR" sz="1400" dirty="0" smtClean="0">
                <a:solidFill>
                  <a:srgbClr val="FF0000"/>
                </a:solidFill>
              </a:rPr>
              <a:t>(میلیون نفر)</a:t>
            </a:r>
            <a:endParaRPr lang="fa-IR" sz="1400" dirty="0">
              <a:solidFill>
                <a:srgbClr val="FF0000"/>
              </a:solidFill>
            </a:endParaRPr>
          </a:p>
        </c:rich>
      </c:tx>
      <c:layout>
        <c:manualLayout>
          <c:xMode val="edge"/>
          <c:yMode val="edge"/>
          <c:x val="0.45154996439350098"/>
          <c:y val="7.9703750323361716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Sheet1!$B$9</c:f>
              <c:strCache>
                <c:ptCount val="1"/>
                <c:pt idx="0">
                  <c:v>مسافر کل جابه جا شده</c:v>
                </c:pt>
              </c:strCache>
            </c:strRef>
          </c:tx>
          <c:cat>
            <c:numRef>
              <c:f>Sheet1!$D$2:$J$2</c:f>
              <c:numCache>
                <c:formatCode>General</c:formatCode>
                <c:ptCount val="7"/>
                <c:pt idx="0">
                  <c:v>1384</c:v>
                </c:pt>
                <c:pt idx="1">
                  <c:v>1385</c:v>
                </c:pt>
                <c:pt idx="2">
                  <c:v>1386</c:v>
                </c:pt>
                <c:pt idx="3">
                  <c:v>1387</c:v>
                </c:pt>
                <c:pt idx="4">
                  <c:v>1388</c:v>
                </c:pt>
                <c:pt idx="5">
                  <c:v>1389</c:v>
                </c:pt>
                <c:pt idx="6">
                  <c:v>1390</c:v>
                </c:pt>
              </c:numCache>
            </c:numRef>
          </c:cat>
          <c:val>
            <c:numRef>
              <c:f>Sheet1!$D$9:$J$9</c:f>
              <c:numCache>
                <c:formatCode>General</c:formatCode>
                <c:ptCount val="7"/>
                <c:pt idx="0">
                  <c:v>19.399999999999999</c:v>
                </c:pt>
                <c:pt idx="1">
                  <c:v>21.34</c:v>
                </c:pt>
                <c:pt idx="2">
                  <c:v>24.45999999999999</c:v>
                </c:pt>
                <c:pt idx="3">
                  <c:v>26.23</c:v>
                </c:pt>
                <c:pt idx="4">
                  <c:v>27.71</c:v>
                </c:pt>
                <c:pt idx="5">
                  <c:v>28.8</c:v>
                </c:pt>
                <c:pt idx="6">
                  <c:v>28.5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945088"/>
        <c:axId val="33946624"/>
      </c:lineChart>
      <c:catAx>
        <c:axId val="33945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3946624"/>
        <c:crosses val="autoZero"/>
        <c:auto val="1"/>
        <c:lblAlgn val="ctr"/>
        <c:lblOffset val="100"/>
        <c:noMultiLvlLbl val="0"/>
      </c:catAx>
      <c:valAx>
        <c:axId val="339466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9450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23D7F8-C4BB-4559-9098-3FAF8EFD0B81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AF6196-C23C-4BB6-8EE6-7F7E1231F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606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>
                <a:cs typeface="Arial" pitchFamily="34" charset="0"/>
              </a:rPr>
              <a:t>Source: AAR.</a:t>
            </a: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B46ACA6-967B-4E50-8EF3-11AD88823262}" type="slidenum">
              <a:rPr lang="en-US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/>
              <a:t>9</a:t>
            </a:fld>
            <a:endParaRPr lang="en-US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>
                <a:cs typeface="Arial" pitchFamily="34" charset="0"/>
              </a:rPr>
              <a:t>Source: Railroad Facts, AAR</a:t>
            </a:r>
          </a:p>
          <a:p>
            <a:pPr eaLnBrk="1" hangingPunct="1">
              <a:spcBef>
                <a:spcPct val="0"/>
              </a:spcBef>
            </a:pPr>
            <a:endParaRPr lang="en-US" smtClean="0">
              <a:cs typeface="Arial" pitchFamily="34" charset="0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C6C9B80-5728-4725-A926-B42E2B8C7DF4}" type="slidenum">
              <a:rPr lang="en-US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/>
              <a:t>10</a:t>
            </a:fld>
            <a:endParaRPr lang="en-US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D8AEF-29B2-4547-909D-3F9F8EFD5CBA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15250-F61A-4330-B20D-C16CA50820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D8AEF-29B2-4547-909D-3F9F8EFD5CBA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15250-F61A-4330-B20D-C16CA50820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D8AEF-29B2-4547-909D-3F9F8EFD5CBA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15250-F61A-4330-B20D-C16CA50820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D8AEF-29B2-4547-909D-3F9F8EFD5CBA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15250-F61A-4330-B20D-C16CA50820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D8AEF-29B2-4547-909D-3F9F8EFD5CBA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15250-F61A-4330-B20D-C16CA50820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D8AEF-29B2-4547-909D-3F9F8EFD5CBA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15250-F61A-4330-B20D-C16CA50820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D8AEF-29B2-4547-909D-3F9F8EFD5CBA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15250-F61A-4330-B20D-C16CA50820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D8AEF-29B2-4547-909D-3F9F8EFD5CBA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15250-F61A-4330-B20D-C16CA50820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D8AEF-29B2-4547-909D-3F9F8EFD5CBA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15250-F61A-4330-B20D-C16CA50820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D8AEF-29B2-4547-909D-3F9F8EFD5CBA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15250-F61A-4330-B20D-C16CA50820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D8AEF-29B2-4547-909D-3F9F8EFD5CBA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15250-F61A-4330-B20D-C16CA50820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D8AEF-29B2-4547-909D-3F9F8EFD5CBA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15250-F61A-4330-B20D-C16CA50820C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png"/><Relationship Id="rId5" Type="http://schemas.openxmlformats.org/officeDocument/2006/relationships/oleObject" Target="../embeddings/Microsoft_Excel_97-2003_Worksheet2.xls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7.xml"/><Relationship Id="rId3" Type="http://schemas.openxmlformats.org/officeDocument/2006/relationships/chart" Target="../charts/chart2.xml"/><Relationship Id="rId7" Type="http://schemas.openxmlformats.org/officeDocument/2006/relationships/chart" Target="../charts/chart6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Relationship Id="rId9" Type="http://schemas.openxmlformats.org/officeDocument/2006/relationships/chart" Target="../charts/char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oleObject" Target="../embeddings/Microsoft_Excel_97-2003_Worksheet1.xls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1785926"/>
            <a:ext cx="8572560" cy="2286016"/>
          </a:xfrm>
        </p:spPr>
        <p:txBody>
          <a:bodyPr>
            <a:normAutofit/>
          </a:bodyPr>
          <a:lstStyle/>
          <a:p>
            <a:pPr algn="ctr" rtl="1"/>
            <a:r>
              <a:rPr lang="fa-IR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رشد بهره وری در حمل و نقل ریلی</a:t>
            </a:r>
            <a:br>
              <a:rPr lang="fa-IR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</a:br>
            <a:r>
              <a:rPr lang="fa-IR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نه تنها یک ضرورت بلکه شرط بقاست</a:t>
            </a:r>
            <a:endParaRPr lang="en-US" sz="40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4500570"/>
            <a:ext cx="6400800" cy="2071702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fa-IR" sz="1800" b="1" dirty="0" smtClean="0">
                <a:solidFill>
                  <a:schemeClr val="tx1"/>
                </a:solidFill>
              </a:rPr>
              <a:t>مجید بابایی</a:t>
            </a:r>
          </a:p>
          <a:p>
            <a:pPr algn="ctr">
              <a:lnSpc>
                <a:spcPct val="150000"/>
              </a:lnSpc>
            </a:pPr>
            <a:r>
              <a:rPr lang="fa-IR" sz="1800" b="1" dirty="0" smtClean="0">
                <a:solidFill>
                  <a:schemeClr val="tx1"/>
                </a:solidFill>
              </a:rPr>
              <a:t>دبیر انجمن صنفی شرکت های حمل و نقل ریلی</a:t>
            </a:r>
          </a:p>
          <a:p>
            <a:pPr algn="ctr">
              <a:lnSpc>
                <a:spcPct val="150000"/>
              </a:lnSpc>
            </a:pPr>
            <a:r>
              <a:rPr lang="fa-IR" sz="1800" b="1" dirty="0" smtClean="0">
                <a:solidFill>
                  <a:schemeClr val="tx1"/>
                </a:solidFill>
              </a:rPr>
              <a:t>مهرماه 1392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14480" y="571480"/>
            <a:ext cx="58096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پانزدهمین همایش بین المللی حمل و نقل ریلی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itle 1"/>
          <p:cNvSpPr>
            <a:spLocks noGrp="1"/>
          </p:cNvSpPr>
          <p:nvPr>
            <p:ph type="title"/>
          </p:nvPr>
        </p:nvSpPr>
        <p:spPr>
          <a:xfrm>
            <a:off x="457200" y="42849"/>
            <a:ext cx="8229600" cy="1600201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Performance of Class I Railroads </a:t>
            </a:r>
            <a:b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1964-2005</a:t>
            </a:r>
          </a:p>
        </p:txBody>
      </p:sp>
      <p:graphicFrame>
        <p:nvGraphicFramePr>
          <p:cNvPr id="31747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33350" y="1347788"/>
          <a:ext cx="8867775" cy="539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r:id="rId5" imgW="8870449" imgH="5395428" progId="Excel.Sheet.8">
                  <p:embed/>
                </p:oleObj>
              </mc:Choice>
              <mc:Fallback>
                <p:oleObj r:id="rId5" imgW="8870449" imgH="5395428" progId="Excel.Sheet.8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350" y="1347788"/>
                        <a:ext cx="8867775" cy="5394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MFP in Transportation Industries and U.S. Private Business Sector (1987=100)</a:t>
            </a:r>
            <a:b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</a:b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</p:txBody>
      </p:sp>
      <p:pic>
        <p:nvPicPr>
          <p:cNvPr id="4" name="Picture 3" descr="Figure 1 - MFP in Transportation Industries and U.S. Private Business Sector (1987=100). If you are a user with disability and cannot view this image, call 800-853-1351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214422"/>
            <a:ext cx="8643998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323850" y="71414"/>
            <a:ext cx="8229600" cy="720725"/>
          </a:xfrm>
        </p:spPr>
        <p:txBody>
          <a:bodyPr/>
          <a:lstStyle/>
          <a:p>
            <a:pPr rtl="1" fontAlgn="auto">
              <a:spcAft>
                <a:spcPts val="0"/>
              </a:spcAft>
              <a:defRPr/>
            </a:pPr>
            <a:r>
              <a:rPr lang="fa-IR" sz="3600" b="1" dirty="0" smtClean="0">
                <a:solidFill>
                  <a:srgbClr val="FF0000"/>
                </a:solidFill>
                <a:cs typeface="B Nazanin" pitchFamily="2" charset="-78"/>
              </a:rPr>
              <a:t>الزامات رشد سهم ریلی</a:t>
            </a:r>
            <a:endParaRPr lang="en-US" sz="3600" b="1" dirty="0" smtClean="0">
              <a:solidFill>
                <a:srgbClr val="FF0000"/>
              </a:solidFill>
              <a:cs typeface="B Nazanin" pitchFamily="2" charset="-78"/>
            </a:endParaRPr>
          </a:p>
        </p:txBody>
      </p:sp>
      <p:cxnSp>
        <p:nvCxnSpPr>
          <p:cNvPr id="6" name="Elbow Connector 5"/>
          <p:cNvCxnSpPr/>
          <p:nvPr/>
        </p:nvCxnSpPr>
        <p:spPr>
          <a:xfrm rot="16200000" flipH="1">
            <a:off x="5579269" y="980281"/>
            <a:ext cx="1368425" cy="1223963"/>
          </a:xfrm>
          <a:prstGeom prst="bentConnector3">
            <a:avLst>
              <a:gd name="adj1" fmla="val 5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00" name="TextBox 6"/>
          <p:cNvSpPr txBox="1">
            <a:spLocks noChangeArrowheads="1"/>
          </p:cNvSpPr>
          <p:nvPr/>
        </p:nvSpPr>
        <p:spPr bwMode="auto">
          <a:xfrm>
            <a:off x="6057900" y="2420938"/>
            <a:ext cx="18986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a-IR" sz="2000" b="1">
                <a:solidFill>
                  <a:srgbClr val="FF0000"/>
                </a:solidFill>
              </a:rPr>
              <a:t>الزامات درون بخشی</a:t>
            </a:r>
            <a:endParaRPr lang="en-US" sz="2000" b="1">
              <a:solidFill>
                <a:srgbClr val="FF0000"/>
              </a:solidFill>
            </a:endParaRPr>
          </a:p>
        </p:txBody>
      </p:sp>
      <p:cxnSp>
        <p:nvCxnSpPr>
          <p:cNvPr id="9" name="Elbow Connector 8"/>
          <p:cNvCxnSpPr/>
          <p:nvPr/>
        </p:nvCxnSpPr>
        <p:spPr>
          <a:xfrm rot="5400000">
            <a:off x="1905794" y="1050131"/>
            <a:ext cx="1368425" cy="1084263"/>
          </a:xfrm>
          <a:prstGeom prst="bentConnector3">
            <a:avLst>
              <a:gd name="adj1" fmla="val 5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02" name="TextBox 9"/>
          <p:cNvSpPr txBox="1">
            <a:spLocks noChangeArrowheads="1"/>
          </p:cNvSpPr>
          <p:nvPr/>
        </p:nvSpPr>
        <p:spPr bwMode="auto">
          <a:xfrm>
            <a:off x="1142976" y="2452688"/>
            <a:ext cx="16891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a-IR" sz="2000" b="1" dirty="0">
                <a:solidFill>
                  <a:srgbClr val="FF0000"/>
                </a:solidFill>
              </a:rPr>
              <a:t>الزامات فرا بخشی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/>
          <p:cNvCxnSpPr>
            <a:endCxn id="29709" idx="0"/>
          </p:cNvCxnSpPr>
          <p:nvPr/>
        </p:nvCxnSpPr>
        <p:spPr>
          <a:xfrm rot="5400000">
            <a:off x="6255545" y="3240880"/>
            <a:ext cx="720725" cy="8731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29708" idx="0"/>
          </p:cNvCxnSpPr>
          <p:nvPr/>
        </p:nvCxnSpPr>
        <p:spPr>
          <a:xfrm rot="16200000" flipH="1">
            <a:off x="6319838" y="3808412"/>
            <a:ext cx="1760537" cy="7143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775575" y="2960688"/>
            <a:ext cx="325438" cy="68421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5004594" y="3563151"/>
            <a:ext cx="1790709" cy="51275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07" name="TextBox 21"/>
          <p:cNvSpPr txBox="1">
            <a:spLocks noChangeArrowheads="1"/>
          </p:cNvSpPr>
          <p:nvPr/>
        </p:nvSpPr>
        <p:spPr bwMode="auto">
          <a:xfrm>
            <a:off x="7537501" y="3597275"/>
            <a:ext cx="146365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a-IR" b="1" dirty="0">
                <a:solidFill>
                  <a:srgbClr val="00B050"/>
                </a:solidFill>
              </a:rPr>
              <a:t>ارتقاء بهره وری بویژه در ناوگان و بهره برداری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29708" name="TextBox 23"/>
          <p:cNvSpPr txBox="1">
            <a:spLocks noChangeArrowheads="1"/>
          </p:cNvSpPr>
          <p:nvPr/>
        </p:nvSpPr>
        <p:spPr bwMode="auto">
          <a:xfrm>
            <a:off x="6372225" y="4724400"/>
            <a:ext cx="1727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a-IR" b="1" dirty="0">
                <a:solidFill>
                  <a:srgbClr val="00B050"/>
                </a:solidFill>
              </a:rPr>
              <a:t>رشد سرمایه گذاری </a:t>
            </a:r>
          </a:p>
          <a:p>
            <a:pPr algn="ctr"/>
            <a:r>
              <a:rPr lang="fa-IR" b="1" dirty="0">
                <a:solidFill>
                  <a:srgbClr val="00B050"/>
                </a:solidFill>
              </a:rPr>
              <a:t>از طریق رفع موانع پیش روی بخش خصوصی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29709" name="TextBox 24"/>
          <p:cNvSpPr txBox="1">
            <a:spLocks noChangeArrowheads="1"/>
          </p:cNvSpPr>
          <p:nvPr/>
        </p:nvSpPr>
        <p:spPr bwMode="auto">
          <a:xfrm>
            <a:off x="5867400" y="3644900"/>
            <a:ext cx="1409700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a-IR" b="1" dirty="0">
                <a:solidFill>
                  <a:srgbClr val="00B050"/>
                </a:solidFill>
              </a:rPr>
              <a:t>حرکت به سمت سازوکارهای بازار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29710" name="TextBox 26"/>
          <p:cNvSpPr txBox="1">
            <a:spLocks noChangeArrowheads="1"/>
          </p:cNvSpPr>
          <p:nvPr/>
        </p:nvSpPr>
        <p:spPr bwMode="auto">
          <a:xfrm>
            <a:off x="4892675" y="4652963"/>
            <a:ext cx="11922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a-IR" b="1" dirty="0">
                <a:solidFill>
                  <a:srgbClr val="00B050"/>
                </a:solidFill>
              </a:rPr>
              <a:t>تشکیل نهاد مستقل تنظیم مقررات</a:t>
            </a:r>
            <a:endParaRPr lang="en-US" b="1" dirty="0">
              <a:solidFill>
                <a:srgbClr val="00B050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2627313" y="2997200"/>
            <a:ext cx="431800" cy="6477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12" name="TextBox 32"/>
          <p:cNvSpPr txBox="1">
            <a:spLocks noChangeArrowheads="1"/>
          </p:cNvSpPr>
          <p:nvPr/>
        </p:nvSpPr>
        <p:spPr bwMode="auto">
          <a:xfrm>
            <a:off x="2627313" y="3597275"/>
            <a:ext cx="18002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a-IR" b="1" dirty="0">
                <a:solidFill>
                  <a:srgbClr val="00B050"/>
                </a:solidFill>
              </a:rPr>
              <a:t>حذف یارانه سوخت بخش جاده ای (ویا پرداخت معادل یارانه به بخش ریلی)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29713" name="TextBox 34"/>
          <p:cNvSpPr txBox="1">
            <a:spLocks noChangeArrowheads="1"/>
          </p:cNvSpPr>
          <p:nvPr/>
        </p:nvSpPr>
        <p:spPr bwMode="auto">
          <a:xfrm>
            <a:off x="179388" y="3573463"/>
            <a:ext cx="21732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a-IR" b="1" dirty="0">
                <a:solidFill>
                  <a:srgbClr val="00B050"/>
                </a:solidFill>
              </a:rPr>
              <a:t>حذف یارانه غیرمستقیم زیرساخت در بخش جاده ای(ویا حذف حق دسترسی شبکه ریلی)</a:t>
            </a:r>
            <a:endParaRPr lang="en-US" b="1" dirty="0">
              <a:solidFill>
                <a:srgbClr val="00B050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1439863" y="2997200"/>
            <a:ext cx="252412" cy="60007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Left-Right-Up Arrow 39"/>
          <p:cNvSpPr/>
          <p:nvPr/>
        </p:nvSpPr>
        <p:spPr>
          <a:xfrm>
            <a:off x="2916238" y="1125538"/>
            <a:ext cx="3095625" cy="1727200"/>
          </a:xfrm>
          <a:prstGeom prst="leftRightUpArrow">
            <a:avLst>
              <a:gd name="adj1" fmla="val 14098"/>
              <a:gd name="adj2" fmla="val 9727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 flipV="1">
            <a:off x="7488238" y="1655763"/>
            <a:ext cx="358775" cy="72072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 flipV="1">
            <a:off x="1355725" y="1655763"/>
            <a:ext cx="200025" cy="73025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18" name="TextBox 47"/>
          <p:cNvSpPr txBox="1">
            <a:spLocks noChangeArrowheads="1"/>
          </p:cNvSpPr>
          <p:nvPr/>
        </p:nvSpPr>
        <p:spPr bwMode="auto">
          <a:xfrm>
            <a:off x="7380288" y="692150"/>
            <a:ext cx="14414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a-IR" b="1">
                <a:solidFill>
                  <a:srgbClr val="00B050"/>
                </a:solidFill>
              </a:rPr>
              <a:t>فراهم نمودن بستر حمل و نقل</a:t>
            </a:r>
            <a:endParaRPr lang="en-US" b="1">
              <a:solidFill>
                <a:srgbClr val="00B050"/>
              </a:solidFill>
            </a:endParaRPr>
          </a:p>
        </p:txBody>
      </p:sp>
      <p:sp>
        <p:nvSpPr>
          <p:cNvPr id="29719" name="TextBox 48"/>
          <p:cNvSpPr txBox="1">
            <a:spLocks noChangeArrowheads="1"/>
          </p:cNvSpPr>
          <p:nvPr/>
        </p:nvSpPr>
        <p:spPr bwMode="auto">
          <a:xfrm>
            <a:off x="323850" y="836613"/>
            <a:ext cx="12319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a-IR" b="1">
                <a:solidFill>
                  <a:srgbClr val="00B050"/>
                </a:solidFill>
              </a:rPr>
              <a:t>فراهم نمودن بستر رقابت</a:t>
            </a:r>
            <a:endParaRPr lang="en-US" b="1">
              <a:solidFill>
                <a:srgbClr val="00B050"/>
              </a:solidFill>
            </a:endParaRPr>
          </a:p>
        </p:txBody>
      </p:sp>
      <p:cxnSp>
        <p:nvCxnSpPr>
          <p:cNvPr id="3" name="Curved Connector 2"/>
          <p:cNvCxnSpPr>
            <a:endCxn id="29708" idx="3"/>
          </p:cNvCxnSpPr>
          <p:nvPr/>
        </p:nvCxnSpPr>
        <p:spPr>
          <a:xfrm rot="5400000">
            <a:off x="8029576" y="4578349"/>
            <a:ext cx="815975" cy="676276"/>
          </a:xfrm>
          <a:prstGeom prst="curvedConnector2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urved Connector 50"/>
          <p:cNvCxnSpPr/>
          <p:nvPr/>
        </p:nvCxnSpPr>
        <p:spPr>
          <a:xfrm>
            <a:off x="5903913" y="5357826"/>
            <a:ext cx="755650" cy="344487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22" name="TextBox 3"/>
          <p:cNvSpPr txBox="1">
            <a:spLocks noChangeArrowheads="1"/>
          </p:cNvSpPr>
          <p:nvPr/>
        </p:nvSpPr>
        <p:spPr bwMode="auto">
          <a:xfrm>
            <a:off x="1274763" y="5143512"/>
            <a:ext cx="20018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a-IR" b="1" dirty="0">
                <a:solidFill>
                  <a:srgbClr val="FF0000"/>
                </a:solidFill>
              </a:rPr>
              <a:t>رقابتی شدن تعرفه ریلی </a:t>
            </a:r>
          </a:p>
          <a:p>
            <a:pPr algn="ctr"/>
            <a:endParaRPr lang="en-CA" b="1" dirty="0">
              <a:solidFill>
                <a:srgbClr val="FF0000"/>
              </a:solidFill>
            </a:endParaRPr>
          </a:p>
        </p:txBody>
      </p:sp>
      <p:cxnSp>
        <p:nvCxnSpPr>
          <p:cNvPr id="7" name="Curved Connector 6"/>
          <p:cNvCxnSpPr>
            <a:endCxn id="29722" idx="1"/>
          </p:cNvCxnSpPr>
          <p:nvPr/>
        </p:nvCxnSpPr>
        <p:spPr>
          <a:xfrm rot="16200000" flipH="1">
            <a:off x="546101" y="4737112"/>
            <a:ext cx="793750" cy="663575"/>
          </a:xfrm>
          <a:prstGeom prst="curvedConnector2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urved Connector 43"/>
          <p:cNvCxnSpPr/>
          <p:nvPr/>
        </p:nvCxnSpPr>
        <p:spPr>
          <a:xfrm rot="10800000" flipV="1">
            <a:off x="3348038" y="4786322"/>
            <a:ext cx="795334" cy="587366"/>
          </a:xfrm>
          <a:prstGeom prst="curvedConnector3">
            <a:avLst>
              <a:gd name="adj1" fmla="val 13964"/>
            </a:avLst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25" name="TextBox 58"/>
          <p:cNvSpPr txBox="1">
            <a:spLocks noChangeArrowheads="1"/>
          </p:cNvSpPr>
          <p:nvPr/>
        </p:nvSpPr>
        <p:spPr bwMode="auto">
          <a:xfrm>
            <a:off x="3290888" y="6165850"/>
            <a:ext cx="27209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a-IR" b="1">
                <a:solidFill>
                  <a:srgbClr val="FF0000"/>
                </a:solidFill>
              </a:rPr>
              <a:t>رشد حجم و سهم حمل و نقل ریلی</a:t>
            </a:r>
            <a:endParaRPr lang="en-CA" b="1">
              <a:solidFill>
                <a:srgbClr val="FF0000"/>
              </a:solidFill>
            </a:endParaRP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2352675" y="5718175"/>
            <a:ext cx="779463" cy="631825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rot="10800000" flipV="1">
            <a:off x="6156326" y="5929330"/>
            <a:ext cx="773128" cy="420670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937" name="Curved Connector 39936"/>
          <p:cNvCxnSpPr/>
          <p:nvPr/>
        </p:nvCxnSpPr>
        <p:spPr>
          <a:xfrm rot="16200000" flipH="1">
            <a:off x="6069819" y="4360072"/>
            <a:ext cx="565161" cy="274651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941" name="Cloud 39940"/>
          <p:cNvSpPr/>
          <p:nvPr/>
        </p:nvSpPr>
        <p:spPr>
          <a:xfrm>
            <a:off x="7297738" y="458788"/>
            <a:ext cx="1687512" cy="1241425"/>
          </a:xfrm>
          <a:prstGeom prst="cloud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80" name="Cloud 79"/>
          <p:cNvSpPr/>
          <p:nvPr/>
        </p:nvSpPr>
        <p:spPr>
          <a:xfrm>
            <a:off x="100013" y="611188"/>
            <a:ext cx="1685925" cy="1152525"/>
          </a:xfrm>
          <a:prstGeom prst="cloud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9945" name="Rectangle 39944"/>
          <p:cNvSpPr/>
          <p:nvPr/>
        </p:nvSpPr>
        <p:spPr>
          <a:xfrm>
            <a:off x="1142976" y="2420938"/>
            <a:ext cx="1700237" cy="50323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83" name="Rectangle 82"/>
          <p:cNvSpPr/>
          <p:nvPr/>
        </p:nvSpPr>
        <p:spPr>
          <a:xfrm>
            <a:off x="6089650" y="2378075"/>
            <a:ext cx="1911374" cy="50323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64" name="Rectangle 63"/>
          <p:cNvSpPr/>
          <p:nvPr/>
        </p:nvSpPr>
        <p:spPr>
          <a:xfrm>
            <a:off x="2571736" y="142852"/>
            <a:ext cx="3786214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314"/>
            <a:ext cx="8229600" cy="642918"/>
          </a:xfrm>
        </p:spPr>
        <p:txBody>
          <a:bodyPr>
            <a:normAutofit fontScale="90000"/>
          </a:bodyPr>
          <a:lstStyle/>
          <a:p>
            <a:pPr rtl="1"/>
            <a:r>
              <a:rPr lang="fa-IR" b="1" dirty="0" smtClean="0">
                <a:solidFill>
                  <a:srgbClr val="FF0000"/>
                </a:solidFill>
                <a:cs typeface="B Nazanin" pitchFamily="2" charset="-78"/>
              </a:rPr>
              <a:t>4</a:t>
            </a:r>
            <a:r>
              <a:rPr lang="fa-IR" sz="4400" dirty="0" smtClean="0">
                <a:solidFill>
                  <a:srgbClr val="FF0000"/>
                </a:solidFill>
                <a:cs typeface="B Nazanin" pitchFamily="2" charset="-78"/>
              </a:rPr>
              <a:t> برنامه راهبردی</a:t>
            </a:r>
            <a:endParaRPr lang="en-US" sz="4400" dirty="0">
              <a:solidFill>
                <a:srgbClr val="FF0000"/>
              </a:solidFill>
              <a:cs typeface="B Nazanin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04726" y="2285992"/>
            <a:ext cx="16962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درون بخشی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58163" y="3643314"/>
            <a:ext cx="16001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ارتقاء بهره وری</a:t>
            </a:r>
            <a:endParaRPr lang="en-US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28234" y="3500438"/>
            <a:ext cx="17155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a-IR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حرکت به سمت </a:t>
            </a:r>
          </a:p>
          <a:p>
            <a:pPr algn="ctr"/>
            <a:r>
              <a:rPr lang="fa-IR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سازوکارهای بازار</a:t>
            </a:r>
            <a:endParaRPr lang="en-US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57290" y="2285992"/>
            <a:ext cx="13179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فرابخشی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71670" y="3500438"/>
            <a:ext cx="17764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a-IR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تشکیل نهاد </a:t>
            </a:r>
          </a:p>
          <a:p>
            <a:pPr algn="ctr"/>
            <a:r>
              <a:rPr lang="fa-IR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تنظیم مقررات ریلی</a:t>
            </a:r>
            <a:endParaRPr lang="en-US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5720" y="3500438"/>
            <a:ext cx="14558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a-IR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رفع تبعیض </a:t>
            </a:r>
          </a:p>
          <a:p>
            <a:pPr algn="ctr"/>
            <a:r>
              <a:rPr lang="fa-IR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بین ریل و جاده</a:t>
            </a:r>
            <a:endParaRPr lang="en-US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Left-Right-Up Arrow 10"/>
          <p:cNvSpPr/>
          <p:nvPr/>
        </p:nvSpPr>
        <p:spPr>
          <a:xfrm flipH="1">
            <a:off x="3428992" y="1142984"/>
            <a:ext cx="2143140" cy="1857388"/>
          </a:xfrm>
          <a:prstGeom prst="leftRightUpArrow">
            <a:avLst>
              <a:gd name="adj1" fmla="val 11774"/>
              <a:gd name="adj2" fmla="val 19122"/>
              <a:gd name="adj3" fmla="val 139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>
            <a:endCxn id="6" idx="0"/>
          </p:cNvCxnSpPr>
          <p:nvPr/>
        </p:nvCxnSpPr>
        <p:spPr>
          <a:xfrm rot="16200000" flipH="1">
            <a:off x="7529557" y="3114649"/>
            <a:ext cx="785818" cy="27151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6179355" y="3036091"/>
            <a:ext cx="714380" cy="35719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 flipH="1">
            <a:off x="2250265" y="2964653"/>
            <a:ext cx="714380" cy="50006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1035819" y="3036091"/>
            <a:ext cx="714380" cy="35719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ight Brace 19"/>
          <p:cNvSpPr/>
          <p:nvPr/>
        </p:nvSpPr>
        <p:spPr>
          <a:xfrm rot="5400000">
            <a:off x="3786182" y="1714488"/>
            <a:ext cx="1500198" cy="8215370"/>
          </a:xfrm>
          <a:prstGeom prst="rightBrace">
            <a:avLst>
              <a:gd name="adj1" fmla="val 16774"/>
              <a:gd name="adj2" fmla="val 50332"/>
            </a:avLst>
          </a:prstGeom>
          <a:noFill/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857224" y="5000636"/>
            <a:ext cx="7358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تدوین نقشه راه با دوره اجراء سه ساله جهت تحقق اهداف و برنامه ها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414366" y="214290"/>
            <a:ext cx="8229600" cy="1143000"/>
          </a:xfrm>
        </p:spPr>
        <p:txBody>
          <a:bodyPr>
            <a:normAutofit fontScale="90000"/>
          </a:bodyPr>
          <a:lstStyle/>
          <a:p>
            <a:pPr algn="ctr" rtl="1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fa-IR" sz="2800" b="1" dirty="0" smtClean="0">
                <a:solidFill>
                  <a:srgbClr val="00B050"/>
                </a:solidFill>
                <a:cs typeface="B Nazanin" pitchFamily="2" charset="-78"/>
              </a:rPr>
              <a:t>یک سوال مهم</a:t>
            </a:r>
            <a:br>
              <a:rPr lang="fa-IR" sz="2800" b="1" dirty="0" smtClean="0">
                <a:solidFill>
                  <a:srgbClr val="00B050"/>
                </a:solidFill>
                <a:cs typeface="B Nazanin" pitchFamily="2" charset="-78"/>
              </a:rPr>
            </a:br>
            <a:r>
              <a:rPr lang="fa-IR" sz="2400" dirty="0" smtClean="0">
                <a:solidFill>
                  <a:srgbClr val="FF0000"/>
                </a:solidFill>
                <a:cs typeface="B Nazanin" pitchFamily="2" charset="-78"/>
              </a:rPr>
              <a:t>مهمترین عامل رشد سهم حمل ونقل ریلی چه می تواند باشد؟</a:t>
            </a:r>
            <a:r>
              <a:rPr lang="fa-IR" sz="2400" dirty="0" smtClean="0">
                <a:cs typeface="B Nazanin" pitchFamily="2" charset="-78"/>
              </a:rPr>
              <a:t/>
            </a:r>
            <a:br>
              <a:rPr lang="fa-IR" sz="2400" dirty="0" smtClean="0">
                <a:cs typeface="B Nazanin" pitchFamily="2" charset="-78"/>
              </a:rPr>
            </a:br>
            <a:endParaRPr lang="en-US" sz="2400" dirty="0" smtClean="0">
              <a:cs typeface="B Nazanin" pitchFamily="2" charset="-78"/>
            </a:endParaRP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357158" y="1785950"/>
            <a:ext cx="8229600" cy="5429264"/>
          </a:xfrm>
        </p:spPr>
        <p:txBody>
          <a:bodyPr rtlCol="0">
            <a:normAutofit fontScale="55000" lnSpcReduction="20000"/>
          </a:bodyPr>
          <a:lstStyle/>
          <a:p>
            <a:pPr algn="ctr" rt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a-IR" sz="3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توسعه شبکه؟</a:t>
            </a:r>
          </a:p>
          <a:p>
            <a:pPr algn="ctr" rt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a-IR" sz="2800" dirty="0" smtClean="0">
                <a:solidFill>
                  <a:srgbClr val="FF0000"/>
                </a:solidFill>
              </a:rPr>
              <a:t>بطور متوسط 50% شبکه موجود بلااستفاده است</a:t>
            </a:r>
          </a:p>
          <a:p>
            <a:pPr algn="ctr" rtl="1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a-IR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 rtl="1" fontAlgn="auto">
              <a:spcAft>
                <a:spcPts val="0"/>
              </a:spcAft>
              <a:buNone/>
              <a:defRPr/>
            </a:pPr>
            <a:r>
              <a:rPr lang="fa-IR" sz="3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توسعه ناوگان؟</a:t>
            </a:r>
          </a:p>
          <a:p>
            <a:pPr algn="ctr" rt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a-IR" sz="2800" dirty="0" smtClean="0">
                <a:solidFill>
                  <a:srgbClr val="FF0000"/>
                </a:solidFill>
              </a:rPr>
              <a:t>در بهترین شرائط تنها 30% از ظرفیت ناوگان باری استفاده می گردد</a:t>
            </a:r>
          </a:p>
          <a:p>
            <a:pPr algn="ctr" rt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a-IR" sz="2800" dirty="0" smtClean="0">
                <a:solidFill>
                  <a:srgbClr val="FF0000"/>
                </a:solidFill>
              </a:rPr>
              <a:t>متوسط سیر روزانه هر واگن باری باردار 45 کیلومتراست در حالی که سیر 300 کیلومتر مورد نظر بوده است</a:t>
            </a:r>
          </a:p>
          <a:p>
            <a:pPr algn="ctr" rtl="1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a-IR" sz="2800" dirty="0" smtClean="0">
              <a:solidFill>
                <a:srgbClr val="FF0000"/>
              </a:solidFill>
            </a:endParaRPr>
          </a:p>
          <a:p>
            <a:pPr algn="ctr" rtl="1" fontAlgn="auto">
              <a:spcAft>
                <a:spcPts val="0"/>
              </a:spcAft>
              <a:buNone/>
              <a:defRPr/>
            </a:pPr>
            <a:r>
              <a:rPr lang="fa-IR" sz="3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افزایش تعرفه؟</a:t>
            </a:r>
          </a:p>
          <a:p>
            <a:pPr algn="ctr" rt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a-IR" sz="2800" dirty="0" smtClean="0">
                <a:solidFill>
                  <a:srgbClr val="FF0000"/>
                </a:solidFill>
              </a:rPr>
              <a:t>در بخش باری تعرفه ریلی در وضعیت موجود هم رقابتی نیست</a:t>
            </a:r>
          </a:p>
          <a:p>
            <a:pPr algn="ctr" rt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a-IR" sz="2800" dirty="0" smtClean="0">
                <a:solidFill>
                  <a:srgbClr val="FF0000"/>
                </a:solidFill>
              </a:rPr>
              <a:t>دربخش مسافری بدلیل مازاد تقاضا ظرفیت رشد تعرفه را داریم اما به تنهایی جبران سرمایه گذاری را نمی کند</a:t>
            </a:r>
          </a:p>
          <a:p>
            <a:pPr algn="ctr" rtl="1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a-IR" sz="2800" dirty="0" smtClean="0">
              <a:solidFill>
                <a:srgbClr val="FF0000"/>
              </a:solidFill>
            </a:endParaRPr>
          </a:p>
          <a:p>
            <a:pPr algn="ctr" rtl="1" fontAlgn="auto">
              <a:spcAft>
                <a:spcPts val="0"/>
              </a:spcAft>
              <a:buNone/>
              <a:defRPr/>
            </a:pPr>
            <a:r>
              <a:rPr lang="fa-IR" sz="3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تزریق بودجه؟</a:t>
            </a:r>
          </a:p>
          <a:p>
            <a:pPr algn="ctr" rt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a-IR" sz="2800" dirty="0" smtClean="0">
                <a:solidFill>
                  <a:srgbClr val="FF0000"/>
                </a:solidFill>
              </a:rPr>
              <a:t>طی سالیان اخیر میلیاردها تومان صرف توسعه شبکه ناکارا گردیده </a:t>
            </a:r>
          </a:p>
          <a:p>
            <a:pPr algn="ctr" rt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a-IR" sz="2800" dirty="0" smtClean="0">
                <a:solidFill>
                  <a:srgbClr val="FF0000"/>
                </a:solidFill>
              </a:rPr>
              <a:t>در خوشبینانه ترین حالت حدود 25% از ظرفیت 22000 واگن باری  استفاده می گردد. خرید ناوگان جدید و ورود به چرخه غیر بهره ور چه مشکلی را حل خواهد کرد</a:t>
            </a:r>
          </a:p>
          <a:p>
            <a:pPr algn="ctr" rt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a-IR" sz="2800" dirty="0" smtClean="0">
                <a:solidFill>
                  <a:srgbClr val="FF0000"/>
                </a:solidFill>
              </a:rPr>
              <a:t>متوسط درسرویس بودن لکوموتیوها حدود 55% است</a:t>
            </a:r>
          </a:p>
          <a:p>
            <a:pPr algn="ctr" rtl="1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a-IR" sz="2800" dirty="0" smtClean="0">
              <a:solidFill>
                <a:srgbClr val="FF0000"/>
              </a:solidFill>
            </a:endParaRPr>
          </a:p>
          <a:p>
            <a:pPr algn="ctr" rtl="1" fontAlgn="auto">
              <a:spcAft>
                <a:spcPts val="0"/>
              </a:spcAft>
              <a:buNone/>
              <a:defRPr/>
            </a:pPr>
            <a:r>
              <a:rPr lang="fa-IR" sz="3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برخورد مشابه جاده ای با ریلی؟</a:t>
            </a:r>
          </a:p>
          <a:p>
            <a:pPr algn="ctr" rt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a-IR" sz="2800" dirty="0" smtClean="0">
                <a:solidFill>
                  <a:srgbClr val="FF0000"/>
                </a:solidFill>
              </a:rPr>
              <a:t>با فرض افزایش مضاعف تقاضا برای بخش ریلی آیا چنین پتانسیلی برای جذب وجود دارد</a:t>
            </a:r>
          </a:p>
          <a:p>
            <a:pPr algn="ctr" rt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a-IR" sz="2800" dirty="0" smtClean="0">
                <a:solidFill>
                  <a:srgbClr val="FF0000"/>
                </a:solidFill>
              </a:rPr>
              <a:t>چرا در بخش مسافری علی الرغم وجود تقاضای بالا سهم ریلی افزایش جدی نداشته است</a:t>
            </a:r>
          </a:p>
          <a:p>
            <a:pPr algn="ctr" rtl="1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a-IR" sz="28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 rtl="1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29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96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96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96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96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96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96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96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96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96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2969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969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969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969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969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/>
        </p:nvGraphicFramePr>
        <p:xfrm>
          <a:off x="0" y="285728"/>
          <a:ext cx="4286248" cy="1857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/>
          <p:nvPr/>
        </p:nvGraphicFramePr>
        <p:xfrm>
          <a:off x="4714876" y="0"/>
          <a:ext cx="4429124" cy="17859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0" y="5214926"/>
          <a:ext cx="4000496" cy="1643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8"/>
          <p:cNvGraphicFramePr/>
          <p:nvPr/>
        </p:nvGraphicFramePr>
        <p:xfrm>
          <a:off x="4857752" y="5072074"/>
          <a:ext cx="4286248" cy="17859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" name="Chart 10"/>
          <p:cNvGraphicFramePr/>
          <p:nvPr/>
        </p:nvGraphicFramePr>
        <p:xfrm>
          <a:off x="0" y="3643314"/>
          <a:ext cx="4143372" cy="1657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2" name="Chart 11"/>
          <p:cNvGraphicFramePr/>
          <p:nvPr/>
        </p:nvGraphicFramePr>
        <p:xfrm>
          <a:off x="0" y="2000240"/>
          <a:ext cx="3929074" cy="1714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3" name="Chart 12"/>
          <p:cNvGraphicFramePr/>
          <p:nvPr/>
        </p:nvGraphicFramePr>
        <p:xfrm>
          <a:off x="4786314" y="3429000"/>
          <a:ext cx="4357686" cy="1785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4" name="Chart 13"/>
          <p:cNvGraphicFramePr/>
          <p:nvPr/>
        </p:nvGraphicFramePr>
        <p:xfrm>
          <a:off x="4786314" y="1714488"/>
          <a:ext cx="4357686" cy="17859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142976" y="49389"/>
            <a:ext cx="13692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1400" b="1" dirty="0" smtClean="0">
                <a:solidFill>
                  <a:srgbClr val="FF0000"/>
                </a:solidFill>
                <a:cs typeface="B Nazanin" pitchFamily="2" charset="-78"/>
              </a:rPr>
              <a:t>عملکرد بار و مسافر</a:t>
            </a:r>
            <a:endParaRPr lang="en-US" sz="1400" b="1" dirty="0">
              <a:solidFill>
                <a:srgbClr val="FF0000"/>
              </a:solidFill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814406"/>
          </a:xfrm>
        </p:spPr>
        <p:txBody>
          <a:bodyPr/>
          <a:lstStyle/>
          <a:p>
            <a:r>
              <a:rPr lang="fa-IR" sz="3600" b="1" dirty="0" smtClean="0">
                <a:solidFill>
                  <a:srgbClr val="FF0000"/>
                </a:solidFill>
                <a:cs typeface="B Nazanin" pitchFamily="2" charset="-78"/>
              </a:rPr>
              <a:t>روند تغییرات شاخص های اصلی</a:t>
            </a:r>
            <a:endParaRPr lang="en-US" sz="3600" b="1" dirty="0">
              <a:solidFill>
                <a:srgbClr val="FF0000"/>
              </a:solidFill>
              <a:cs typeface="B Nazanin" pitchFamily="2" charset="-7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283" y="1000106"/>
          <a:ext cx="8715435" cy="5643605"/>
        </p:xfrm>
        <a:graphic>
          <a:graphicData uri="http://schemas.openxmlformats.org/drawingml/2006/table">
            <a:tbl>
              <a:tblPr rtl="1"/>
              <a:tblGrid>
                <a:gridCol w="1838957"/>
                <a:gridCol w="1108603"/>
                <a:gridCol w="1108603"/>
                <a:gridCol w="1108603"/>
                <a:gridCol w="866314"/>
                <a:gridCol w="1007505"/>
                <a:gridCol w="844069"/>
                <a:gridCol w="832781"/>
              </a:tblGrid>
              <a:tr h="649235"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شاخص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سال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درصد رشد سالانه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متوسط افزایش سالیانه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141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81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86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91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متوسط رشد دهساله منتهی به 91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متوسط رشد پنج ساله منتهی به 91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متوسط ده ساله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متوسط پنج ساله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65509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طول خط اصلی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7,268</a:t>
                      </a:r>
                      <a:endParaRPr lang="en-US" sz="16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8,745</a:t>
                      </a:r>
                      <a:endParaRPr lang="en-US" sz="16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10,223</a:t>
                      </a:r>
                      <a:endParaRPr lang="en-US" sz="16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3.5%</a:t>
                      </a: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3.2%</a:t>
                      </a: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295</a:t>
                      </a:r>
                      <a:endParaRPr lang="en-US" sz="16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295</a:t>
                      </a:r>
                      <a:endParaRPr lang="en-US" sz="16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504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تناژ بار حمل </a:t>
                      </a:r>
                      <a:r>
                        <a:rPr lang="ar-SA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شده</a:t>
                      </a:r>
                      <a:r>
                        <a:rPr lang="fa-IR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(میلیون تن)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26,4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31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34,3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2.7%</a:t>
                      </a: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2.0%</a:t>
                      </a: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0.79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0.66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4872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جابجایی </a:t>
                      </a:r>
                      <a:r>
                        <a:rPr lang="ar-SA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مسافر</a:t>
                      </a:r>
                      <a:r>
                        <a:rPr lang="fa-IR" sz="1600" b="1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(میلیون نفر)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14,3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24,4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27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6.5%</a:t>
                      </a: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2.0%</a:t>
                      </a: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1,27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0.52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504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تعداد </a:t>
                      </a:r>
                      <a:r>
                        <a:rPr lang="ar-SA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واگن </a:t>
                      </a:r>
                      <a:r>
                        <a:rPr lang="ar-SA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مسافری در سرویس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688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1,200</a:t>
                      </a:r>
                      <a:endParaRPr lang="en-US" sz="16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1,522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8.5%</a:t>
                      </a: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5.5%</a:t>
                      </a: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83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64</a:t>
                      </a:r>
                      <a:endParaRPr lang="en-US" sz="16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504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تعداد </a:t>
                      </a:r>
                      <a:r>
                        <a:rPr lang="ar-SA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واگن </a:t>
                      </a:r>
                      <a:r>
                        <a:rPr lang="ar-SA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باری در سرویس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14,754</a:t>
                      </a:r>
                      <a:endParaRPr lang="en-US" sz="16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20,300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20,400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3.5%</a:t>
                      </a: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0.0%</a:t>
                      </a: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565</a:t>
                      </a:r>
                      <a:endParaRPr lang="en-US" sz="16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6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09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لکوموتیو در سرویس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284</a:t>
                      </a:r>
                      <a:endParaRPr lang="en-US" sz="16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362</a:t>
                      </a:r>
                      <a:endParaRPr lang="en-US" sz="16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432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4.0%</a:t>
                      </a: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3.3%</a:t>
                      </a: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14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22" y="500042"/>
          <a:ext cx="8429683" cy="6338524"/>
        </p:xfrm>
        <a:graphic>
          <a:graphicData uri="http://schemas.openxmlformats.org/drawingml/2006/table">
            <a:tbl>
              <a:tblPr rtl="1"/>
              <a:tblGrid>
                <a:gridCol w="2345606"/>
                <a:gridCol w="1237726"/>
                <a:gridCol w="634039"/>
                <a:gridCol w="637413"/>
                <a:gridCol w="637413"/>
                <a:gridCol w="583449"/>
                <a:gridCol w="586822"/>
                <a:gridCol w="569960"/>
                <a:gridCol w="553099"/>
                <a:gridCol w="644156"/>
              </a:tblGrid>
              <a:tr h="390146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latin typeface="Calibri"/>
                          <a:ea typeface="Calibri"/>
                          <a:cs typeface="B Nazanin"/>
                        </a:rPr>
                        <a:t>شاخص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latin typeface="Calibri"/>
                          <a:ea typeface="Calibri"/>
                          <a:cs typeface="B Nazanin"/>
                        </a:rPr>
                        <a:t>واحد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latin typeface="Calibri"/>
                          <a:ea typeface="Calibri"/>
                          <a:cs typeface="B Nazanin"/>
                        </a:rPr>
                        <a:t>1384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latin typeface="Calibri"/>
                          <a:ea typeface="Calibri"/>
                          <a:cs typeface="B Nazanin"/>
                        </a:rPr>
                        <a:t>1385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latin typeface="Calibri"/>
                          <a:ea typeface="Calibri"/>
                          <a:cs typeface="B Nazanin"/>
                        </a:rPr>
                        <a:t>1386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latin typeface="Calibri"/>
                          <a:ea typeface="Calibri"/>
                          <a:cs typeface="B Nazanin"/>
                        </a:rPr>
                        <a:t>1387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latin typeface="Calibri"/>
                          <a:ea typeface="Calibri"/>
                          <a:cs typeface="B Nazanin"/>
                        </a:rPr>
                        <a:t>1388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latin typeface="Calibri"/>
                          <a:ea typeface="Calibri"/>
                          <a:cs typeface="B Nazanin"/>
                        </a:rPr>
                        <a:t>1389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latin typeface="Calibri"/>
                          <a:ea typeface="Calibri"/>
                          <a:cs typeface="B Nazanin"/>
                        </a:rPr>
                        <a:t>1390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latin typeface="Calibri"/>
                          <a:ea typeface="Calibri"/>
                          <a:cs typeface="B Nazanin"/>
                        </a:rPr>
                        <a:t>1391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03447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200" b="1" dirty="0">
                          <a:latin typeface="Calibri"/>
                          <a:ea typeface="Calibri"/>
                          <a:cs typeface="B Nazanin"/>
                        </a:rPr>
                        <a:t>طول خطوط اصلی</a:t>
                      </a:r>
                      <a:endParaRPr lang="en-US" sz="12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200" b="1" dirty="0">
                          <a:latin typeface="Calibri"/>
                          <a:ea typeface="Calibri"/>
                          <a:cs typeface="B Nazanin"/>
                        </a:rPr>
                        <a:t>کیلومتر</a:t>
                      </a:r>
                      <a:endParaRPr lang="en-US" sz="12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Calibri"/>
                          <a:ea typeface="Calibri"/>
                          <a:cs typeface="B Nazanin"/>
                        </a:rPr>
                        <a:t>8391</a:t>
                      </a:r>
                      <a:endParaRPr lang="en-US" sz="1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Calibri"/>
                          <a:ea typeface="Calibri"/>
                          <a:cs typeface="B Nazanin"/>
                        </a:rPr>
                        <a:t>8595</a:t>
                      </a:r>
                      <a:endParaRPr lang="en-US" sz="1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Calibri"/>
                          <a:ea typeface="Calibri"/>
                          <a:cs typeface="B Nazanin"/>
                        </a:rPr>
                        <a:t>8745</a:t>
                      </a:r>
                      <a:endParaRPr lang="en-US" sz="1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Calibri"/>
                          <a:ea typeface="Calibri"/>
                          <a:cs typeface="B Nazanin"/>
                        </a:rPr>
                        <a:t>9079</a:t>
                      </a:r>
                      <a:endParaRPr lang="en-US" sz="1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Calibri"/>
                          <a:ea typeface="Calibri"/>
                          <a:cs typeface="B Nazanin"/>
                        </a:rPr>
                        <a:t>9482</a:t>
                      </a:r>
                      <a:endParaRPr lang="en-US" sz="1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Nazanin"/>
                        </a:rPr>
                        <a:t>9795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Nazanin"/>
                        </a:rPr>
                        <a:t>9992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Nazanin"/>
                        </a:rPr>
                        <a:t>10223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47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200" b="1" dirty="0">
                          <a:latin typeface="Calibri"/>
                          <a:ea typeface="Calibri"/>
                          <a:cs typeface="B Nazanin"/>
                        </a:rPr>
                        <a:t>تناژ بار حمل شده</a:t>
                      </a:r>
                      <a:endParaRPr lang="en-US" sz="12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200" b="1">
                          <a:latin typeface="Calibri"/>
                          <a:ea typeface="Calibri"/>
                          <a:cs typeface="B Nazanin"/>
                        </a:rPr>
                        <a:t>میلیون تن</a:t>
                      </a:r>
                      <a:endParaRPr lang="en-US" sz="12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Nazanin"/>
                        </a:rPr>
                        <a:t>30.2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Calibri"/>
                          <a:ea typeface="Calibri"/>
                          <a:cs typeface="B Nazanin"/>
                        </a:rPr>
                        <a:t>33</a:t>
                      </a:r>
                      <a:endParaRPr lang="en-US" sz="1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Calibri"/>
                          <a:ea typeface="Calibri"/>
                          <a:cs typeface="B Nazanin"/>
                        </a:rPr>
                        <a:t>31</a:t>
                      </a:r>
                      <a:endParaRPr lang="en-US" sz="1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Nazanin"/>
                        </a:rPr>
                        <a:t>33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Nazanin"/>
                        </a:rPr>
                        <a:t>32.8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Nazanin"/>
                        </a:rPr>
                        <a:t>33.5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Nazanin"/>
                        </a:rPr>
                        <a:t>33.1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Nazanin"/>
                        </a:rPr>
                        <a:t>34.3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47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200" b="1" dirty="0">
                          <a:latin typeface="Calibri"/>
                          <a:ea typeface="Calibri"/>
                          <a:cs typeface="B Nazanin"/>
                        </a:rPr>
                        <a:t>تن </a:t>
                      </a:r>
                      <a:r>
                        <a:rPr lang="fa-IR" sz="1200" b="1" dirty="0">
                          <a:latin typeface="Calibri"/>
                          <a:ea typeface="Calibri"/>
                          <a:cs typeface="Times New Roman"/>
                        </a:rPr>
                        <a:t>–</a:t>
                      </a:r>
                      <a:r>
                        <a:rPr lang="fa-IR" sz="1200" b="1" dirty="0">
                          <a:latin typeface="Calibri"/>
                          <a:ea typeface="Calibri"/>
                          <a:cs typeface="B Nazanin"/>
                        </a:rPr>
                        <a:t> کیلومتر</a:t>
                      </a:r>
                      <a:endParaRPr lang="en-US" sz="12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200" b="1">
                          <a:latin typeface="Calibri"/>
                          <a:ea typeface="Calibri"/>
                          <a:cs typeface="B Nazanin"/>
                        </a:rPr>
                        <a:t>میلیارد</a:t>
                      </a:r>
                      <a:endParaRPr lang="en-US" sz="12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Nazanin"/>
                        </a:rPr>
                        <a:t>19.1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Nazanin"/>
                        </a:rPr>
                        <a:t>20.5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Calibri"/>
                          <a:ea typeface="Calibri"/>
                          <a:cs typeface="B Nazanin"/>
                        </a:rPr>
                        <a:t>20.2</a:t>
                      </a:r>
                      <a:endParaRPr lang="en-US" sz="1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Calibri"/>
                          <a:ea typeface="Calibri"/>
                          <a:cs typeface="B Nazanin"/>
                        </a:rPr>
                        <a:t>20.5</a:t>
                      </a:r>
                      <a:endParaRPr lang="en-US" sz="1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Nazanin"/>
                        </a:rPr>
                        <a:t>20.2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Nazanin"/>
                        </a:rPr>
                        <a:t>21.8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Nazanin"/>
                        </a:rPr>
                        <a:t>21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Nazanin"/>
                        </a:rPr>
                        <a:t>22.6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47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200" b="1" dirty="0">
                          <a:latin typeface="Calibri"/>
                          <a:ea typeface="Calibri"/>
                          <a:cs typeface="B Nazanin"/>
                        </a:rPr>
                        <a:t>تناژ بار ترانزیت</a:t>
                      </a:r>
                      <a:endParaRPr lang="en-US" sz="12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200" b="1" dirty="0">
                          <a:latin typeface="Calibri"/>
                          <a:ea typeface="Calibri"/>
                          <a:cs typeface="B Nazanin"/>
                        </a:rPr>
                        <a:t>هزار تن</a:t>
                      </a:r>
                      <a:endParaRPr lang="en-US" sz="12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Nazanin"/>
                        </a:rPr>
                        <a:t>1.3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Nazanin"/>
                        </a:rPr>
                        <a:t>1.5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Nazanin"/>
                        </a:rPr>
                        <a:t>1.5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Nazanin"/>
                        </a:rPr>
                        <a:t>1.4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Calibri"/>
                          <a:ea typeface="Calibri"/>
                          <a:cs typeface="B Nazanin"/>
                        </a:rPr>
                        <a:t>1487</a:t>
                      </a:r>
                      <a:endParaRPr lang="en-US" sz="1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Calibri"/>
                          <a:ea typeface="Calibri"/>
                          <a:cs typeface="B Nazanin"/>
                        </a:rPr>
                        <a:t>1432</a:t>
                      </a:r>
                      <a:endParaRPr lang="en-US" sz="1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B Nazanin"/>
                        </a:rPr>
                        <a:t>.96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B Nazanin"/>
                        </a:rPr>
                        <a:t>.9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47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200" b="1" dirty="0">
                          <a:latin typeface="Calibri"/>
                          <a:ea typeface="Calibri"/>
                          <a:cs typeface="B Nazanin"/>
                        </a:rPr>
                        <a:t>مسافر جابجاشده</a:t>
                      </a:r>
                      <a:endParaRPr lang="en-US" sz="12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200" b="1" dirty="0">
                          <a:latin typeface="Calibri"/>
                          <a:ea typeface="Calibri"/>
                          <a:cs typeface="B Nazanin"/>
                        </a:rPr>
                        <a:t>میلیون نفر</a:t>
                      </a:r>
                      <a:endParaRPr lang="en-US" sz="12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Nazanin"/>
                        </a:rPr>
                        <a:t>19.4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Nazanin"/>
                        </a:rPr>
                        <a:t>21.3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Nazanin"/>
                        </a:rPr>
                        <a:t>24.4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Nazanin"/>
                        </a:rPr>
                        <a:t>26.2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Nazanin"/>
                        </a:rPr>
                        <a:t>27.7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Calibri"/>
                          <a:ea typeface="Calibri"/>
                          <a:cs typeface="B Nazanin"/>
                        </a:rPr>
                        <a:t>28.8</a:t>
                      </a:r>
                      <a:endParaRPr lang="en-US" sz="1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Calibri"/>
                          <a:ea typeface="Calibri"/>
                          <a:cs typeface="B Nazanin"/>
                        </a:rPr>
                        <a:t>28.6</a:t>
                      </a:r>
                      <a:endParaRPr lang="en-US" sz="1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Nazanin"/>
                        </a:rPr>
                        <a:t>27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47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200" b="1" dirty="0">
                          <a:latin typeface="Calibri"/>
                          <a:ea typeface="Calibri"/>
                          <a:cs typeface="B Nazanin"/>
                        </a:rPr>
                        <a:t>نفر - کیلومتر</a:t>
                      </a:r>
                      <a:endParaRPr lang="en-US" sz="12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200" b="1" dirty="0">
                          <a:latin typeface="Calibri"/>
                          <a:ea typeface="Calibri"/>
                          <a:cs typeface="B Nazanin"/>
                        </a:rPr>
                        <a:t>میلیارد</a:t>
                      </a:r>
                      <a:endParaRPr lang="en-US" sz="12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Nazanin"/>
                        </a:rPr>
                        <a:t>11.1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Nazanin"/>
                        </a:rPr>
                        <a:t>12.5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Nazanin"/>
                        </a:rPr>
                        <a:t>13.9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Nazanin"/>
                        </a:rPr>
                        <a:t>15.3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Nazanin"/>
                        </a:rPr>
                        <a:t>16.8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Nazanin"/>
                        </a:rPr>
                        <a:t>17.6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Calibri"/>
                          <a:ea typeface="Calibri"/>
                          <a:cs typeface="B Nazanin"/>
                        </a:rPr>
                        <a:t>17.9</a:t>
                      </a:r>
                      <a:endParaRPr lang="en-US" sz="1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Calibri"/>
                          <a:ea typeface="Calibri"/>
                          <a:cs typeface="B Nazanin"/>
                        </a:rPr>
                        <a:t>17.2</a:t>
                      </a:r>
                      <a:endParaRPr lang="en-US" sz="1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47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200" b="1">
                          <a:latin typeface="Calibri"/>
                          <a:ea typeface="Calibri"/>
                          <a:cs typeface="B Nazanin"/>
                        </a:rPr>
                        <a:t>واگن باری درسرویس</a:t>
                      </a:r>
                      <a:endParaRPr lang="en-US" sz="12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200" b="1" dirty="0">
                          <a:latin typeface="Calibri"/>
                          <a:ea typeface="Calibri"/>
                          <a:cs typeface="B Nazanin"/>
                        </a:rPr>
                        <a:t>هزار دستگاه</a:t>
                      </a:r>
                      <a:endParaRPr lang="en-US" sz="12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Nazanin"/>
                        </a:rPr>
                        <a:t>18.3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Nazanin"/>
                        </a:rPr>
                        <a:t>19.8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Nazanin"/>
                        </a:rPr>
                        <a:t>20.3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Nazanin"/>
                        </a:rPr>
                        <a:t>20.5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Nazanin"/>
                        </a:rPr>
                        <a:t>20.6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Nazanin"/>
                        </a:rPr>
                        <a:t>20.3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Nazanin"/>
                        </a:rPr>
                        <a:t>19.8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Calibri"/>
                          <a:ea typeface="Calibri"/>
                          <a:cs typeface="B Nazanin"/>
                        </a:rPr>
                        <a:t>20.4</a:t>
                      </a:r>
                      <a:endParaRPr lang="en-US" sz="1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47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200" b="1" dirty="0">
                          <a:latin typeface="Calibri"/>
                          <a:ea typeface="Calibri"/>
                          <a:cs typeface="B Nazanin"/>
                        </a:rPr>
                        <a:t>کل لکوموتیودرسرویس</a:t>
                      </a:r>
                      <a:endParaRPr lang="en-US" sz="12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200" b="1" dirty="0">
                          <a:latin typeface="Calibri"/>
                          <a:ea typeface="Calibri"/>
                          <a:cs typeface="B Nazanin"/>
                        </a:rPr>
                        <a:t>دستگاه</a:t>
                      </a:r>
                      <a:endParaRPr lang="en-US" sz="12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Calibri"/>
                          <a:ea typeface="Calibri"/>
                          <a:cs typeface="B Nazanin"/>
                        </a:rPr>
                        <a:t>334</a:t>
                      </a:r>
                      <a:endParaRPr lang="en-US" sz="1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Calibri"/>
                          <a:ea typeface="Calibri"/>
                          <a:cs typeface="B Nazanin"/>
                        </a:rPr>
                        <a:t>357</a:t>
                      </a:r>
                      <a:endParaRPr lang="en-US" sz="1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Nazanin"/>
                        </a:rPr>
                        <a:t>362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Nazanin"/>
                        </a:rPr>
                        <a:t>370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Nazanin"/>
                        </a:rPr>
                        <a:t>395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Nazanin"/>
                        </a:rPr>
                        <a:t>407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Nazanin"/>
                        </a:rPr>
                        <a:t>439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Calibri"/>
                          <a:ea typeface="Calibri"/>
                          <a:cs typeface="B Nazanin"/>
                        </a:rPr>
                        <a:t>432</a:t>
                      </a:r>
                      <a:endParaRPr lang="en-US" sz="1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47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200" b="1" dirty="0">
                          <a:latin typeface="Calibri"/>
                          <a:ea typeface="Calibri"/>
                          <a:cs typeface="B Nazanin"/>
                        </a:rPr>
                        <a:t>لکوموتیودرگردش بخش خصوصی</a:t>
                      </a:r>
                      <a:endParaRPr lang="en-US" sz="12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200" b="1" dirty="0">
                          <a:latin typeface="Calibri"/>
                          <a:ea typeface="Calibri"/>
                          <a:cs typeface="B Nazanin"/>
                        </a:rPr>
                        <a:t>دستگاه</a:t>
                      </a:r>
                      <a:endParaRPr lang="en-US" sz="12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Nazanin"/>
                        </a:rPr>
                        <a:t>-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Nazanin"/>
                        </a:rPr>
                        <a:t>-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Calibri"/>
                          <a:ea typeface="Calibri"/>
                          <a:cs typeface="B Nazanin"/>
                        </a:rPr>
                        <a:t>-</a:t>
                      </a:r>
                      <a:endParaRPr lang="en-US" sz="1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Nazanin"/>
                        </a:rPr>
                        <a:t>-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Nazanin"/>
                        </a:rPr>
                        <a:t>11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Nazanin"/>
                        </a:rPr>
                        <a:t>23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Nazanin"/>
                        </a:rPr>
                        <a:t>65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Calibri"/>
                          <a:ea typeface="Calibri"/>
                          <a:cs typeface="B Nazanin"/>
                        </a:rPr>
                        <a:t>80</a:t>
                      </a:r>
                      <a:endParaRPr lang="en-US" sz="1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47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200" b="1" dirty="0">
                          <a:latin typeface="Calibri"/>
                          <a:ea typeface="Calibri"/>
                          <a:cs typeface="B Nazanin"/>
                        </a:rPr>
                        <a:t>لکوموتیو درسرویس بخش خصوصی</a:t>
                      </a:r>
                      <a:endParaRPr lang="en-US" sz="12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200" b="1" dirty="0">
                          <a:latin typeface="Calibri"/>
                          <a:ea typeface="Calibri"/>
                          <a:cs typeface="B Nazanin"/>
                        </a:rPr>
                        <a:t>دستگاه</a:t>
                      </a:r>
                      <a:endParaRPr lang="en-US" sz="12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Nazanin"/>
                        </a:rPr>
                        <a:t>-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Nazanin"/>
                        </a:rPr>
                        <a:t>-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Calibri"/>
                          <a:ea typeface="Calibri"/>
                          <a:cs typeface="B Nazanin"/>
                        </a:rPr>
                        <a:t>-</a:t>
                      </a:r>
                      <a:endParaRPr lang="en-US" sz="1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Nazanin"/>
                        </a:rPr>
                        <a:t>-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Nazanin"/>
                        </a:rPr>
                        <a:t>10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Nazanin"/>
                        </a:rPr>
                        <a:t>20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Nazanin"/>
                        </a:rPr>
                        <a:t>56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Calibri"/>
                          <a:ea typeface="Calibri"/>
                          <a:cs typeface="B Nazanin"/>
                        </a:rPr>
                        <a:t>55</a:t>
                      </a:r>
                      <a:endParaRPr lang="en-US" sz="1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91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200" b="1" dirty="0">
                          <a:latin typeface="Calibri"/>
                          <a:ea typeface="Calibri"/>
                          <a:cs typeface="B Nazanin"/>
                        </a:rPr>
                        <a:t>واگن مسافری در سرویس</a:t>
                      </a:r>
                      <a:endParaRPr lang="en-US" sz="12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200" b="1" dirty="0">
                          <a:latin typeface="Calibri"/>
                          <a:ea typeface="Calibri"/>
                          <a:cs typeface="B Nazanin"/>
                        </a:rPr>
                        <a:t>دستگاه</a:t>
                      </a:r>
                      <a:endParaRPr lang="en-US" sz="12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Nazanin"/>
                        </a:rPr>
                        <a:t>1065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Nazanin"/>
                        </a:rPr>
                        <a:t>1175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Calibri"/>
                          <a:ea typeface="Calibri"/>
                          <a:cs typeface="B Nazanin"/>
                        </a:rPr>
                        <a:t>1200</a:t>
                      </a:r>
                      <a:endParaRPr lang="en-US" sz="1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Calibri"/>
                          <a:ea typeface="Calibri"/>
                          <a:cs typeface="B Nazanin"/>
                        </a:rPr>
                        <a:t>1323</a:t>
                      </a:r>
                      <a:endParaRPr lang="en-US" sz="1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Nazanin"/>
                        </a:rPr>
                        <a:t>1414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Nazanin"/>
                        </a:rPr>
                        <a:t>1466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Nazanin"/>
                        </a:rPr>
                        <a:t>1483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Calibri"/>
                          <a:ea typeface="Calibri"/>
                          <a:cs typeface="B Nazanin"/>
                        </a:rPr>
                        <a:t>1522</a:t>
                      </a:r>
                      <a:endParaRPr lang="en-US" sz="1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003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200" b="1" dirty="0">
                          <a:latin typeface="Calibri"/>
                          <a:ea typeface="Calibri"/>
                          <a:cs typeface="B Nazanin"/>
                        </a:rPr>
                        <a:t>درصد جذب اعتبارات عمرانی</a:t>
                      </a:r>
                      <a:endParaRPr lang="en-US" sz="12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200" b="1" dirty="0">
                          <a:latin typeface="Calibri"/>
                          <a:ea typeface="Calibri"/>
                          <a:cs typeface="B Nazanin"/>
                        </a:rPr>
                        <a:t>درصد</a:t>
                      </a:r>
                      <a:endParaRPr lang="en-US" sz="12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Nazanin"/>
                        </a:rPr>
                        <a:t>%52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Nazanin"/>
                        </a:rPr>
                        <a:t>%79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Nazanin"/>
                        </a:rPr>
                        <a:t>%70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Calibri"/>
                          <a:ea typeface="Calibri"/>
                          <a:cs typeface="B Nazanin"/>
                        </a:rPr>
                        <a:t>%65</a:t>
                      </a:r>
                      <a:endParaRPr lang="en-US" sz="1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Nazanin"/>
                        </a:rPr>
                        <a:t>%79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Nazanin"/>
                        </a:rPr>
                        <a:t>%78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Nazanin"/>
                        </a:rPr>
                        <a:t>%79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B Nazanin"/>
                        </a:rPr>
                        <a:t>N/A</a:t>
                      </a:r>
                      <a:endParaRPr lang="en-US" sz="1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39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1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B Nazanin"/>
                        </a:rPr>
                        <a:t>بهره وری شبکه (در ازای هر کیلومتر خط اصلی)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1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B Nazanin"/>
                        </a:rPr>
                        <a:t>میلیون تن- نفر کیلومتر 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Nazanin"/>
                        </a:rPr>
                        <a:t>3.6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Nazanin"/>
                        </a:rPr>
                        <a:t>3.8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Nazanin"/>
                        </a:rPr>
                        <a:t>3.9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Calibri"/>
                          <a:ea typeface="Calibri"/>
                          <a:cs typeface="B Nazanin"/>
                        </a:rPr>
                        <a:t>3.9</a:t>
                      </a:r>
                      <a:endParaRPr lang="en-US" sz="1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Calibri"/>
                          <a:ea typeface="Calibri"/>
                          <a:cs typeface="B Nazanin"/>
                        </a:rPr>
                        <a:t>4.2</a:t>
                      </a:r>
                      <a:endParaRPr lang="en-US" sz="1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Nazanin"/>
                        </a:rPr>
                        <a:t>4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Nazanin"/>
                        </a:rPr>
                        <a:t>3.9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Calibri"/>
                          <a:ea typeface="Calibri"/>
                          <a:cs typeface="B Nazanin"/>
                        </a:rPr>
                        <a:t>3.9</a:t>
                      </a:r>
                      <a:endParaRPr lang="en-US" sz="1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39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1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B Nazanin"/>
                        </a:rPr>
                        <a:t>بهره وری واگن باری (به ازای هر واگن باری در سرویس)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1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B Nazanin"/>
                        </a:rPr>
                        <a:t>هزار تن- کیلومتر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Nazanin"/>
                        </a:rPr>
                        <a:t>1044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Nazanin"/>
                        </a:rPr>
                        <a:t>1035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Nazanin"/>
                        </a:rPr>
                        <a:t>995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Nazanin"/>
                        </a:rPr>
                        <a:t>1000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Calibri"/>
                          <a:ea typeface="Calibri"/>
                          <a:cs typeface="B Nazanin"/>
                        </a:rPr>
                        <a:t>980</a:t>
                      </a:r>
                      <a:endParaRPr lang="en-US" sz="1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Calibri"/>
                          <a:ea typeface="Calibri"/>
                          <a:cs typeface="B Nazanin"/>
                        </a:rPr>
                        <a:t>1000</a:t>
                      </a:r>
                      <a:endParaRPr lang="en-US" sz="1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Nazanin"/>
                        </a:rPr>
                        <a:t>1000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Calibri"/>
                          <a:ea typeface="Calibri"/>
                          <a:cs typeface="B Nazanin"/>
                        </a:rPr>
                        <a:t>1100</a:t>
                      </a:r>
                      <a:endParaRPr lang="en-US" sz="1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39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1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B Nazanin"/>
                        </a:rPr>
                        <a:t>بهره وری واگن مسافری (به ازای هر واگن مسافری در سرویس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1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B Nazanin"/>
                        </a:rPr>
                        <a:t>میلیون نفر کیلومتر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Nazanin"/>
                        </a:rPr>
                        <a:t>10.4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Nazanin"/>
                        </a:rPr>
                        <a:t>10.6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Nazanin"/>
                        </a:rPr>
                        <a:t>11.6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Nazanin"/>
                        </a:rPr>
                        <a:t>11.6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Nazanin"/>
                        </a:rPr>
                        <a:t>11.8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Calibri"/>
                          <a:ea typeface="Calibri"/>
                          <a:cs typeface="B Nazanin"/>
                        </a:rPr>
                        <a:t>12</a:t>
                      </a:r>
                      <a:endParaRPr lang="en-US" sz="1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Calibri"/>
                          <a:ea typeface="Calibri"/>
                          <a:cs typeface="B Nazanin"/>
                        </a:rPr>
                        <a:t>12</a:t>
                      </a:r>
                      <a:endParaRPr lang="en-US" sz="1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Calibri"/>
                          <a:ea typeface="Calibri"/>
                          <a:cs typeface="B Nazanin"/>
                        </a:rPr>
                        <a:t>11.3</a:t>
                      </a:r>
                      <a:endParaRPr lang="en-US" sz="1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39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1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B Nazanin"/>
                        </a:rPr>
                        <a:t>بهره وری لکوموتیو (به ازای هر لکوموتیو در سرویس)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1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B Nazanin"/>
                        </a:rPr>
                        <a:t>میلیون تن- نفر کیلومتر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Nazanin"/>
                        </a:rPr>
                        <a:t>90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Nazanin"/>
                        </a:rPr>
                        <a:t>92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Nazanin"/>
                        </a:rPr>
                        <a:t>94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Nazanin"/>
                        </a:rPr>
                        <a:t>97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Nazanin"/>
                        </a:rPr>
                        <a:t>94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Nazanin"/>
                        </a:rPr>
                        <a:t>96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latin typeface="Calibri"/>
                          <a:ea typeface="Calibri"/>
                          <a:cs typeface="B Nazanin"/>
                        </a:rPr>
                        <a:t>89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Calibri"/>
                          <a:ea typeface="Calibri"/>
                          <a:cs typeface="B Nazanin"/>
                        </a:rPr>
                        <a:t>92</a:t>
                      </a:r>
                      <a:endParaRPr lang="en-US" sz="1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9927" marR="49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5777" name="Rectangle 1"/>
          <p:cNvSpPr>
            <a:spLocks noChangeArrowheads="1"/>
          </p:cNvSpPr>
          <p:nvPr/>
        </p:nvSpPr>
        <p:spPr bwMode="auto">
          <a:xfrm>
            <a:off x="2071670" y="90050"/>
            <a:ext cx="474200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21288" algn="l"/>
              </a:tabLst>
            </a:pPr>
            <a:r>
              <a:rPr kumimoji="0" lang="fa-IR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B Nazanin" pitchFamily="2" charset="-78"/>
              </a:rPr>
              <a:t>اهم شاخص های عملکردی حمل و نقل ریلی کشور</a:t>
            </a:r>
            <a:r>
              <a:rPr lang="fa-IR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B Nazanin" pitchFamily="2" charset="-78"/>
              </a:rPr>
              <a:t>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B Nazanin" pitchFamily="2" charset="-78"/>
              </a:rPr>
              <a:t>)</a:t>
            </a:r>
            <a:r>
              <a:rPr kumimoji="0" lang="fa-IR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B Nazanin" pitchFamily="2" charset="-78"/>
              </a:rPr>
              <a:t>1384-1391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B Nazanin" pitchFamily="2" charset="-78"/>
              </a:rPr>
              <a:t>(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571480"/>
          </a:xfrm>
        </p:spPr>
        <p:txBody>
          <a:bodyPr>
            <a:normAutofit/>
          </a:bodyPr>
          <a:lstStyle/>
          <a:p>
            <a:pPr rtl="1"/>
            <a:r>
              <a:rPr lang="fa-IR" sz="2800" b="1" dirty="0" smtClean="0">
                <a:solidFill>
                  <a:srgbClr val="FF0000"/>
                </a:solidFill>
                <a:cs typeface="B Nazanin" pitchFamily="2" charset="-78"/>
              </a:rPr>
              <a:t>سرمایه گذاری بدون بازگشت نتیجه فرایندی ناکاراست!</a:t>
            </a:r>
            <a:endParaRPr lang="en-US" sz="2800" b="1" dirty="0">
              <a:solidFill>
                <a:srgbClr val="FF0000"/>
              </a:solidFill>
              <a:cs typeface="B Nazanin" pitchFamily="2" charset="-7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2845" y="642918"/>
          <a:ext cx="8858312" cy="6143668"/>
        </p:xfrm>
        <a:graphic>
          <a:graphicData uri="http://schemas.openxmlformats.org/drawingml/2006/table">
            <a:tbl>
              <a:tblPr rtl="1"/>
              <a:tblGrid>
                <a:gridCol w="6246215"/>
                <a:gridCol w="1344936"/>
                <a:gridCol w="1267161"/>
              </a:tblGrid>
              <a:tr h="35719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latin typeface="Calibri"/>
                          <a:ea typeface="Calibri"/>
                          <a:cs typeface="B Nazanin"/>
                        </a:rPr>
                        <a:t>شرح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latin typeface="Calibri"/>
                          <a:ea typeface="Calibri"/>
                          <a:cs typeface="B Nazanin"/>
                        </a:rPr>
                        <a:t>واحد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latin typeface="Calibri"/>
                          <a:ea typeface="Calibri"/>
                          <a:cs typeface="B Nazanin"/>
                        </a:rPr>
                        <a:t>مقدار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B Nazanin"/>
                        </a:rPr>
                        <a:t>تناژ بار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latin typeface="Calibri"/>
                          <a:ea typeface="Calibri"/>
                          <a:cs typeface="B Nazanin"/>
                        </a:rPr>
                        <a:t>میلیون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latin typeface="Calibri"/>
                          <a:ea typeface="Calibri"/>
                          <a:cs typeface="B Nazanin"/>
                        </a:rPr>
                        <a:t>33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B Nazanin"/>
                        </a:rPr>
                        <a:t>تن </a:t>
                      </a: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–</a:t>
                      </a: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B Nazanin"/>
                        </a:rPr>
                        <a:t> کیلومتر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latin typeface="Calibri"/>
                          <a:ea typeface="Calibri"/>
                          <a:cs typeface="B Nazanin"/>
                        </a:rPr>
                        <a:t>میلیارد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latin typeface="Calibri"/>
                          <a:ea typeface="Calibri"/>
                          <a:cs typeface="B Nazanin"/>
                        </a:rPr>
                        <a:t>21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B Nazanin"/>
                        </a:rPr>
                        <a:t>تعداد واگن بارگیری شده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latin typeface="Calibri"/>
                          <a:ea typeface="Calibri"/>
                          <a:cs typeface="B Nazanin"/>
                        </a:rPr>
                        <a:t>هزار دستگاه</a:t>
                      </a:r>
                      <a:endParaRPr lang="en-US" sz="16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latin typeface="Calibri"/>
                          <a:ea typeface="Calibri"/>
                          <a:cs typeface="B Nazanin"/>
                        </a:rPr>
                        <a:t>522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B Nazanin"/>
                        </a:rPr>
                        <a:t>تعداد واگن باری در اختیار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latin typeface="Calibri"/>
                          <a:ea typeface="Calibri"/>
                          <a:cs typeface="B Nazanin"/>
                        </a:rPr>
                        <a:t>هزار دستگاه</a:t>
                      </a:r>
                      <a:endParaRPr lang="en-US" sz="16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latin typeface="Calibri"/>
                          <a:ea typeface="Calibri"/>
                          <a:cs typeface="B Nazanin"/>
                        </a:rPr>
                        <a:t>20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/>
                        </a:rPr>
                        <a:t>متوسط دفعات بارگیری هر واگن در سال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/>
                        </a:rPr>
                        <a:t>دفعه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/>
                        </a:rPr>
                        <a:t>26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/>
                        </a:rPr>
                        <a:t>متوسط فاصله بارگیری هر واگن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/>
                        </a:rPr>
                        <a:t>روز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/>
                        </a:rPr>
                        <a:t>14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B Nazanin"/>
                        </a:rPr>
                        <a:t>متوسط سیر بار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latin typeface="Calibri"/>
                          <a:ea typeface="Calibri"/>
                          <a:cs typeface="B Nazanin"/>
                        </a:rPr>
                        <a:t>کیلومتر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latin typeface="Calibri"/>
                          <a:ea typeface="Calibri"/>
                          <a:cs typeface="B Nazanin"/>
                        </a:rPr>
                        <a:t>635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/>
                        </a:rPr>
                        <a:t>متوسط سیر روزانه هر واگن باردار***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/>
                        </a:rPr>
                        <a:t>کیلومتر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/>
                        </a:rPr>
                        <a:t>45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B Nazanin"/>
                        </a:rPr>
                        <a:t>سهم درآمد راه آهن از حمل بار ( به جز ترانزیت)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latin typeface="Calibri"/>
                          <a:ea typeface="Calibri"/>
                          <a:cs typeface="B Nazanin"/>
                        </a:rPr>
                        <a:t>میلیارد تومان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latin typeface="Calibri"/>
                          <a:ea typeface="Calibri"/>
                          <a:cs typeface="B Nazanin"/>
                        </a:rPr>
                        <a:t>529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B Nazanin"/>
                        </a:rPr>
                        <a:t>برآورد درآمد کل حمل بار (با احتساب 80 درصد سهم راه آهن)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latin typeface="Calibri"/>
                          <a:ea typeface="Calibri"/>
                          <a:cs typeface="B Nazanin"/>
                        </a:rPr>
                        <a:t>میلیارد تومان</a:t>
                      </a:r>
                      <a:endParaRPr lang="en-US" sz="16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latin typeface="Calibri"/>
                          <a:ea typeface="Calibri"/>
                          <a:cs typeface="B Nazanin"/>
                        </a:rPr>
                        <a:t>661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B Nazanin"/>
                        </a:rPr>
                        <a:t>سهم درآمد بخش خصوصی از حمل و نقل بار (20 درصد درآمد کل)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latin typeface="Calibri"/>
                          <a:ea typeface="Calibri"/>
                          <a:cs typeface="B Nazanin"/>
                        </a:rPr>
                        <a:t>میلیارد تومان</a:t>
                      </a:r>
                      <a:endParaRPr lang="en-US" sz="16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latin typeface="Calibri"/>
                          <a:ea typeface="Calibri"/>
                          <a:cs typeface="B Nazanin"/>
                        </a:rPr>
                        <a:t>132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B Nazanin"/>
                        </a:rPr>
                        <a:t>سهم بخش خصوصی از متوسط درآمد </a:t>
                      </a:r>
                      <a:r>
                        <a:rPr lang="fa-IR" sz="18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B Nazanin"/>
                        </a:rPr>
                        <a:t>سالیانه هر </a:t>
                      </a: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B Nazanin"/>
                        </a:rPr>
                        <a:t>واگن بارگیری شده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latin typeface="Calibri"/>
                          <a:ea typeface="Calibri"/>
                          <a:cs typeface="B Nazanin"/>
                        </a:rPr>
                        <a:t>تومان</a:t>
                      </a:r>
                      <a:endParaRPr lang="en-US" sz="16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 smtClean="0">
                          <a:latin typeface="Calibri"/>
                          <a:ea typeface="Calibri"/>
                          <a:cs typeface="Arial"/>
                        </a:rPr>
                        <a:t>253/000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/>
                        </a:rPr>
                        <a:t>متوسط درآمد یک واگن در سال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latin typeface="Calibri"/>
                          <a:ea typeface="Calibri"/>
                          <a:cs typeface="B Nazanin"/>
                        </a:rPr>
                        <a:t>تومان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 smtClean="0">
                          <a:latin typeface="Calibri"/>
                          <a:ea typeface="Calibri"/>
                          <a:cs typeface="B Nazanin"/>
                        </a:rPr>
                        <a:t>6/600/000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B Nazanin"/>
                        </a:rPr>
                        <a:t>متوسط قیمت یک دستگاه واگن باری نو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latin typeface="Calibri"/>
                          <a:ea typeface="Calibri"/>
                          <a:cs typeface="B Nazanin"/>
                        </a:rPr>
                        <a:t>تومان</a:t>
                      </a:r>
                      <a:endParaRPr lang="en-US" sz="16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 smtClean="0">
                          <a:latin typeface="Calibri"/>
                          <a:ea typeface="Calibri"/>
                          <a:cs typeface="B Nazanin"/>
                        </a:rPr>
                        <a:t>200/000/000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/>
                        </a:rPr>
                        <a:t>حداقل سود سالیانه بانکی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/>
                        </a:rPr>
                        <a:t>تومان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/>
                        </a:rPr>
                        <a:t>40/000/000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B Nazanin"/>
                        </a:rPr>
                        <a:t>ROI</a:t>
                      </a:r>
                      <a:r>
                        <a:rPr lang="fa-IR" sz="18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B Nazanin"/>
                        </a:rPr>
                        <a:t>(با </a:t>
                      </a: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B Nazanin"/>
                        </a:rPr>
                        <a:t>فرض 50 درصد درآمد به عنوان هزینه و بدون احتساب ارزش زمانی پول)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latin typeface="Calibri"/>
                          <a:ea typeface="Calibri"/>
                          <a:cs typeface="B Nazanin"/>
                        </a:rPr>
                        <a:t>سال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latin typeface="Calibri"/>
                          <a:ea typeface="Calibri"/>
                          <a:cs typeface="B Nazanin"/>
                        </a:rPr>
                        <a:t>60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57570"/>
            <a:ext cx="8229600" cy="1143000"/>
          </a:xfrm>
        </p:spPr>
        <p:txBody>
          <a:bodyPr>
            <a:noAutofit/>
          </a:bodyPr>
          <a:lstStyle/>
          <a:p>
            <a:pPr algn="ctr" rtl="1"/>
            <a:r>
              <a:rPr lang="fa-I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مهمترین نتیجه اصلاحات درساختارعملیاتی بخش ریلی بایستی ارتقاء بهره وری عوامل تاثیر گذاری نظیر ناوگان و بهره برداری باشد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29124" y="428604"/>
            <a:ext cx="48798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a-I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از دیگران هم می توان آموخت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14356"/>
          </a:xfrm>
        </p:spPr>
        <p:txBody>
          <a:bodyPr/>
          <a:lstStyle/>
          <a:p>
            <a:pPr rtl="1">
              <a:lnSpc>
                <a:spcPct val="100000"/>
              </a:lnSpc>
            </a:pPr>
            <a:r>
              <a:rPr lang="fa-IR" sz="1600" b="1" dirty="0" smtClean="0">
                <a:solidFill>
                  <a:srgbClr val="FF0000"/>
                </a:solidFill>
                <a:cs typeface="B Nazanin" pitchFamily="2" charset="-78"/>
              </a:rPr>
              <a:t>اهم تغییرات شاخص های مورد مطالعه در بخش حمل و نقل ریلی بار آمریکا                                                                      (پس از اعمال قانون اصلاحات بخش حمل و نقل در سال 1980)</a:t>
            </a:r>
            <a:endParaRPr lang="en-US" sz="1600" dirty="0">
              <a:solidFill>
                <a:srgbClr val="FF0000"/>
              </a:solidFill>
              <a:cs typeface="B Nazanin" pitchFamily="2" charset="-7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2844" y="714356"/>
          <a:ext cx="8786873" cy="5999724"/>
        </p:xfrm>
        <a:graphic>
          <a:graphicData uri="http://schemas.openxmlformats.org/drawingml/2006/table">
            <a:tbl>
              <a:tblPr rtl="1"/>
              <a:tblGrid>
                <a:gridCol w="666568"/>
                <a:gridCol w="4070939"/>
                <a:gridCol w="1252598"/>
                <a:gridCol w="1252600"/>
                <a:gridCol w="1544168"/>
              </a:tblGrid>
              <a:tr h="54050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spc="-2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B Nazanin"/>
                        </a:rPr>
                        <a:t>ردیف</a:t>
                      </a:r>
                      <a:endParaRPr lang="en-US" sz="14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114" marR="391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spc="-2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B Nazanin"/>
                        </a:rPr>
                        <a:t>شاخص</a:t>
                      </a:r>
                      <a:endParaRPr lang="en-US" sz="14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114" marR="391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spc="-2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B Nazanin"/>
                        </a:rPr>
                        <a:t>1980</a:t>
                      </a:r>
                      <a:endParaRPr lang="en-US" sz="14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114" marR="391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spc="-2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B Nazanin"/>
                        </a:rPr>
                        <a:t>2009</a:t>
                      </a:r>
                      <a:endParaRPr lang="en-US" sz="14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114" marR="391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2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B Nazanin"/>
                        </a:rPr>
                        <a:t>درصد تغییرات                          (سال پایانی به سال پایه)</a:t>
                      </a:r>
                      <a:endParaRPr lang="en-US" sz="12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114" marR="391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4389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spc="-2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B Nazanin"/>
                        </a:rPr>
                        <a:t>1</a:t>
                      </a:r>
                      <a:endParaRPr lang="en-US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114" marR="391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spc="-2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B Nazanin"/>
                        </a:rPr>
                        <a:t>سهم ریلی از مجموع حمل و نقل (تن-مایل)</a:t>
                      </a:r>
                      <a:endParaRPr lang="en-US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114" marR="391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spc="-2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B Nazanin"/>
                        </a:rPr>
                        <a:t>27%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114" marR="391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spc="-2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B Nazanin"/>
                        </a:rPr>
                        <a:t>39% (2007)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114" marR="391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spc="-2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B Nazanin"/>
                        </a:rPr>
                        <a:t>45% +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114" marR="391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32418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spc="-2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/>
                        </a:rPr>
                        <a:t>2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114" marR="391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spc="-2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/>
                        </a:rPr>
                        <a:t>تن-مایل جابجا شده (میلیارد)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114" marR="391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spc="-20" dirty="0">
                          <a:latin typeface="Calibri"/>
                          <a:ea typeface="Calibri"/>
                          <a:cs typeface="B Nazanin"/>
                        </a:rPr>
                        <a:t>900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114" marR="391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spc="-20" dirty="0">
                          <a:latin typeface="Calibri"/>
                          <a:ea typeface="Calibri"/>
                          <a:cs typeface="B Nazanin"/>
                        </a:rPr>
                        <a:t>1800 (2007)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114" marR="391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spc="-20" dirty="0">
                          <a:latin typeface="Calibri"/>
                          <a:ea typeface="Calibri"/>
                          <a:cs typeface="B Nazanin"/>
                        </a:rPr>
                        <a:t>100% +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114" marR="391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2418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spc="-2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B Nazanin"/>
                        </a:rPr>
                        <a:t>3</a:t>
                      </a:r>
                      <a:endParaRPr lang="en-US" sz="140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114" marR="391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spc="-2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B Nazanin"/>
                        </a:rPr>
                        <a:t>شاخص نسبت درآمد به هزینه های عملیاتی</a:t>
                      </a:r>
                      <a:endParaRPr lang="en-US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114" marR="391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kern="1200" spc="-2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B Nazanin"/>
                        </a:rPr>
                        <a:t>60</a:t>
                      </a:r>
                      <a:endParaRPr lang="en-US" sz="1800" b="1" kern="1200" spc="-2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9114" marR="391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kern="1200" spc="-2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B Nazanin"/>
                        </a:rPr>
                        <a:t>360 (2008)</a:t>
                      </a:r>
                      <a:endParaRPr lang="en-US" sz="1800" b="1" kern="1200" spc="-2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9114" marR="391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kern="1200" spc="-2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B Nazanin"/>
                        </a:rPr>
                        <a:t>500% +</a:t>
                      </a:r>
                      <a:endParaRPr lang="en-US" sz="1800" b="1" kern="1200" spc="-2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9114" marR="391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27025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kern="1200" spc="-2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/>
                        </a:rPr>
                        <a:t>4</a:t>
                      </a:r>
                      <a:endParaRPr lang="en-US" sz="1600" b="1" kern="1200" spc="-2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9114" marR="391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kern="1200" spc="-2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/>
                        </a:rPr>
                        <a:t>شاخص پوشش هزینه ها</a:t>
                      </a:r>
                      <a:endParaRPr lang="en-US" sz="1600" b="1" kern="1200" spc="-2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9114" marR="391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spc="-20">
                          <a:latin typeface="Calibri"/>
                          <a:ea typeface="Calibri"/>
                          <a:cs typeface="B Nazanin"/>
                        </a:rPr>
                        <a:t>100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114" marR="391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spc="-20" dirty="0">
                          <a:latin typeface="Calibri"/>
                          <a:ea typeface="Calibri"/>
                          <a:cs typeface="B Nazanin"/>
                        </a:rPr>
                        <a:t>300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114" marR="391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spc="-20" dirty="0">
                          <a:latin typeface="Calibri"/>
                          <a:ea typeface="Calibri"/>
                          <a:cs typeface="B Nazanin"/>
                        </a:rPr>
                        <a:t>200% +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114" marR="391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7025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spc="-2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B Nazanin"/>
                        </a:rPr>
                        <a:t>5</a:t>
                      </a:r>
                      <a:endParaRPr lang="en-US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114" marR="391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spc="-2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B Nazanin"/>
                        </a:rPr>
                        <a:t>تعداد کانتینر جابجا شده</a:t>
                      </a:r>
                      <a:endParaRPr lang="en-US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114" marR="391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kern="1200" spc="-2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B Nazanin"/>
                        </a:rPr>
                        <a:t>2,000,000</a:t>
                      </a:r>
                      <a:endParaRPr lang="en-US" sz="1800" b="1" kern="1200" spc="-2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9114" marR="391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kern="1200" spc="-2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B Nazanin"/>
                        </a:rPr>
                        <a:t>8,500,000</a:t>
                      </a:r>
                      <a:endParaRPr lang="en-US" sz="1800" b="1" kern="1200" spc="-2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9114" marR="391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kern="1200" spc="-2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B Nazanin"/>
                        </a:rPr>
                        <a:t>325% +</a:t>
                      </a:r>
                      <a:endParaRPr lang="en-US" sz="1800" b="1" kern="1200" spc="-2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9114" marR="391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32418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kern="1200" spc="-2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/>
                        </a:rPr>
                        <a:t>6</a:t>
                      </a:r>
                      <a:endParaRPr lang="en-US" sz="1600" b="1" kern="1200" spc="-2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9114" marR="391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kern="1200" spc="-2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/>
                        </a:rPr>
                        <a:t>شاخص رشد هزینه ها</a:t>
                      </a:r>
                      <a:endParaRPr lang="en-US" sz="1600" b="1" kern="1200" spc="-2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9114" marR="391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spc="-20" dirty="0">
                          <a:latin typeface="Calibri"/>
                          <a:ea typeface="Calibri"/>
                          <a:cs typeface="B Nazanin"/>
                        </a:rPr>
                        <a:t>90  (1990)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114" marR="391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spc="-20">
                          <a:latin typeface="Calibri"/>
                          <a:ea typeface="Calibri"/>
                          <a:cs typeface="B Nazanin"/>
                        </a:rPr>
                        <a:t>190 (2008)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114" marR="391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spc="-20" dirty="0">
                          <a:latin typeface="Calibri"/>
                          <a:ea typeface="Calibri"/>
                          <a:cs typeface="B Nazanin"/>
                        </a:rPr>
                        <a:t>110% +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114" marR="391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2418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spc="-2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B Nazanin"/>
                        </a:rPr>
                        <a:t>7</a:t>
                      </a:r>
                      <a:endParaRPr lang="en-US" sz="140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114" marR="391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spc="-2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B Nazanin"/>
                        </a:rPr>
                        <a:t>شاخص رشد قیمت</a:t>
                      </a:r>
                      <a:endParaRPr lang="en-US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114" marR="391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kern="1200" spc="-2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B Nazanin"/>
                        </a:rPr>
                        <a:t>100 (1985)</a:t>
                      </a:r>
                      <a:endParaRPr lang="en-US" sz="1800" b="1" kern="1200" spc="-2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9114" marR="391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kern="1200" spc="-2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B Nazanin"/>
                        </a:rPr>
                        <a:t>65.5 (2007)</a:t>
                      </a:r>
                      <a:endParaRPr lang="en-US" sz="1800" b="1" kern="1200" spc="-2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9114" marR="391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 kern="1200" spc="-20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B Nazanin"/>
                        </a:rPr>
                        <a:t>35% -</a:t>
                      </a:r>
                      <a:endParaRPr lang="en-US" sz="2000" b="1" kern="1200" spc="-2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9114" marR="391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374057"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kern="1200" spc="-2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/>
                        </a:rPr>
                        <a:t>8</a:t>
                      </a:r>
                      <a:endParaRPr lang="en-US" sz="1600" b="1" kern="1200" spc="-2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9114" marR="391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kern="1200" spc="-2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/>
                        </a:rPr>
                        <a:t>شاخص نسبت قیمت به هزینه</a:t>
                      </a:r>
                      <a:endParaRPr lang="en-US" sz="1600" b="1" kern="1200" spc="-2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9114" marR="391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spc="-20" dirty="0" smtClean="0">
                          <a:latin typeface="Calibri"/>
                          <a:ea typeface="Calibri"/>
                          <a:cs typeface="B Nazanin"/>
                        </a:rPr>
                        <a:t>140 ( </a:t>
                      </a:r>
                      <a:r>
                        <a:rPr lang="fa-IR" sz="1800" b="1" spc="-20" dirty="0">
                          <a:latin typeface="Calibri"/>
                          <a:ea typeface="Calibri"/>
                          <a:cs typeface="B Nazanin"/>
                        </a:rPr>
                        <a:t>1990)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114" marR="391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spc="-20" dirty="0">
                          <a:latin typeface="Calibri"/>
                          <a:ea typeface="Calibri"/>
                          <a:cs typeface="B Nazanin"/>
                        </a:rPr>
                        <a:t>55 (2008)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114" marR="391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 spc="-2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B Nazanin"/>
                        </a:rPr>
                        <a:t>61% -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114" marR="391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9412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spc="-2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B Nazanin"/>
                        </a:rPr>
                        <a:t>9</a:t>
                      </a:r>
                      <a:endParaRPr lang="en-US" sz="140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114" marR="391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spc="-2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B Nazanin"/>
                        </a:rPr>
                        <a:t>نرخ بازگشت سرمایه (</a:t>
                      </a:r>
                      <a:r>
                        <a:rPr lang="en-US" sz="1800" b="1" spc="-2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B Nazanin"/>
                        </a:rPr>
                        <a:t>ROI</a:t>
                      </a:r>
                      <a:r>
                        <a:rPr lang="fa-IR" sz="1600" b="1" spc="-2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B Nazanin"/>
                        </a:rPr>
                        <a:t> )</a:t>
                      </a:r>
                      <a:endParaRPr lang="en-US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114" marR="391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kern="1200" spc="-2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B Nazanin"/>
                        </a:rPr>
                        <a:t>2.93%</a:t>
                      </a:r>
                      <a:endParaRPr lang="en-US" sz="1800" b="1" kern="1200" spc="-2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9114" marR="391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kern="1200" spc="-2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B Nazanin"/>
                        </a:rPr>
                        <a:t>8%</a:t>
                      </a:r>
                      <a:endParaRPr lang="en-US" sz="1800" b="1" kern="1200" spc="-2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9114" marR="391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kern="1200" spc="-2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B Nazanin"/>
                        </a:rPr>
                        <a:t>173% +</a:t>
                      </a:r>
                      <a:endParaRPr lang="en-US" sz="1800" b="1" kern="1200" spc="-2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9114" marR="391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324188"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kern="1200" spc="-2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/>
                        </a:rPr>
                        <a:t>10</a:t>
                      </a:r>
                      <a:endParaRPr lang="en-US" sz="1600" b="1" kern="1200" spc="-2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9114" marR="391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kern="1200" spc="-2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/>
                        </a:rPr>
                        <a:t>تعداد نیروی انسانی</a:t>
                      </a:r>
                      <a:endParaRPr lang="en-US" sz="1600" b="1" kern="1200" spc="-2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9114" marR="391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spc="-20">
                          <a:latin typeface="Calibri"/>
                          <a:ea typeface="Calibri"/>
                          <a:cs typeface="B Nazanin"/>
                        </a:rPr>
                        <a:t>450,000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114" marR="391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spc="-20">
                          <a:latin typeface="Calibri"/>
                          <a:ea typeface="Calibri"/>
                          <a:cs typeface="B Nazanin"/>
                        </a:rPr>
                        <a:t>150,000 (2008)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114" marR="391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 spc="-2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B Nazanin"/>
                        </a:rPr>
                        <a:t>67% -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114" marR="391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6216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spc="-2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B Nazanin"/>
                        </a:rPr>
                        <a:t>11</a:t>
                      </a:r>
                      <a:endParaRPr lang="en-US" sz="140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114" marR="391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spc="-2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B Nazanin"/>
                        </a:rPr>
                        <a:t>شاخص هزینه نیروی انسانی</a:t>
                      </a:r>
                      <a:endParaRPr lang="en-US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114" marR="391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kern="1200" spc="-2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B Nazanin"/>
                        </a:rPr>
                        <a:t>100</a:t>
                      </a:r>
                      <a:endParaRPr lang="en-US" sz="1800" b="1" kern="1200" spc="-2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9114" marR="391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kern="1200" spc="-2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B Nazanin"/>
                        </a:rPr>
                        <a:t>250 (2008)</a:t>
                      </a:r>
                      <a:endParaRPr lang="en-US" sz="1800" b="1" kern="1200" spc="-2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9114" marR="391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kern="1200" spc="-2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B Nazanin"/>
                        </a:rPr>
                        <a:t>150% +</a:t>
                      </a:r>
                      <a:endParaRPr lang="en-US" sz="1800" b="1" kern="1200" spc="-2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9114" marR="391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291201"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kern="1200" spc="-2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/>
                        </a:rPr>
                        <a:t>12</a:t>
                      </a:r>
                      <a:endParaRPr lang="en-US" sz="1600" b="1" kern="1200" spc="-2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9114" marR="391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kern="1200" spc="-2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/>
                        </a:rPr>
                        <a:t>بهره وری نیروی انسانی بازای هر ساعت </a:t>
                      </a:r>
                      <a:r>
                        <a:rPr lang="fa-IR" sz="1600" b="1" kern="1200" spc="-2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/>
                        </a:rPr>
                        <a:t>ایجاد درامد (دلار</a:t>
                      </a:r>
                      <a:r>
                        <a:rPr lang="fa-IR" sz="1600" b="1" kern="1200" spc="-2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/>
                        </a:rPr>
                        <a:t>)</a:t>
                      </a:r>
                      <a:endParaRPr lang="en-US" sz="1600" b="1" kern="1200" spc="-2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9114" marR="391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spc="-20" dirty="0">
                          <a:latin typeface="Calibri"/>
                          <a:ea typeface="Calibri"/>
                          <a:cs typeface="B Nazanin"/>
                        </a:rPr>
                        <a:t>792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114" marR="391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spc="-20" dirty="0">
                          <a:latin typeface="Calibri"/>
                          <a:ea typeface="Calibri"/>
                          <a:cs typeface="B Nazanin"/>
                        </a:rPr>
                        <a:t>4177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114" marR="391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spc="-20" dirty="0">
                          <a:latin typeface="Calibri"/>
                          <a:ea typeface="Calibri"/>
                          <a:cs typeface="B Nazanin"/>
                        </a:rPr>
                        <a:t>427% +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114" marR="391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6216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spc="-2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B Nazanin"/>
                        </a:rPr>
                        <a:t>13</a:t>
                      </a:r>
                      <a:endParaRPr lang="en-US" sz="140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114" marR="391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spc="-2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B Nazanin"/>
                        </a:rPr>
                        <a:t>شاخص هزینه سوخت مصرفی</a:t>
                      </a:r>
                      <a:endParaRPr lang="en-US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114" marR="391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kern="1200" spc="-2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B Nazanin"/>
                        </a:rPr>
                        <a:t>100</a:t>
                      </a:r>
                      <a:endParaRPr lang="en-US" sz="1800" b="1" kern="1200" spc="-2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9114" marR="391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kern="1200" spc="-2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B Nazanin"/>
                        </a:rPr>
                        <a:t>130 (2008)</a:t>
                      </a:r>
                      <a:endParaRPr lang="en-US" sz="1800" b="1" kern="1200" spc="-2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9114" marR="391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kern="1200" spc="-2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B Nazanin"/>
                        </a:rPr>
                        <a:t>30% +</a:t>
                      </a:r>
                      <a:endParaRPr lang="en-US" sz="1800" b="1" kern="1200" spc="-2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9114" marR="391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315182"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kern="1200" spc="-2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/>
                        </a:rPr>
                        <a:t>14</a:t>
                      </a:r>
                      <a:endParaRPr lang="en-US" sz="1600" b="1" kern="1200" spc="-2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9114" marR="391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kern="1200" spc="-2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/>
                        </a:rPr>
                        <a:t>بهره وری سوخت مصرفی بازای هر گالن </a:t>
                      </a:r>
                      <a:r>
                        <a:rPr lang="fa-IR" sz="1600" b="1" kern="1200" spc="-2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/>
                        </a:rPr>
                        <a:t>ایجاد درامد (دلار</a:t>
                      </a:r>
                      <a:r>
                        <a:rPr lang="fa-IR" sz="1600" b="1" kern="1200" spc="-2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/>
                        </a:rPr>
                        <a:t>)</a:t>
                      </a:r>
                      <a:endParaRPr lang="en-US" sz="1600" b="1" kern="1200" spc="-2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9114" marR="391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spc="-20">
                          <a:latin typeface="Calibri"/>
                          <a:ea typeface="Calibri"/>
                          <a:cs typeface="B Nazanin"/>
                        </a:rPr>
                        <a:t>228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114" marR="391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spc="-20">
                          <a:latin typeface="Calibri"/>
                          <a:ea typeface="Calibri"/>
                          <a:cs typeface="B Nazanin"/>
                        </a:rPr>
                        <a:t>480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114" marR="391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spc="-20" dirty="0">
                          <a:latin typeface="Calibri"/>
                          <a:ea typeface="Calibri"/>
                          <a:cs typeface="B Nazanin"/>
                        </a:rPr>
                        <a:t>110% +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114" marR="391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7260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spc="-2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B Nazanin"/>
                        </a:rPr>
                        <a:t>15</a:t>
                      </a:r>
                      <a:endParaRPr lang="en-US" sz="140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114" marR="391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spc="-2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B Nazanin"/>
                        </a:rPr>
                        <a:t>بهره وری خطوط ریلی بازای هر مایل خط (دلار)</a:t>
                      </a:r>
                      <a:endParaRPr lang="en-US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114" marR="391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kern="1200" spc="-2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B Nazanin"/>
                        </a:rPr>
                        <a:t>3297</a:t>
                      </a:r>
                      <a:endParaRPr lang="en-US" sz="1800" b="1" kern="1200" spc="-2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9114" marR="391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kern="1200" spc="-2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B Nazanin"/>
                        </a:rPr>
                        <a:t>9530</a:t>
                      </a:r>
                      <a:endParaRPr lang="en-US" sz="1800" b="1" kern="1200" spc="-2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9114" marR="391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kern="1200" spc="-2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B Nazanin"/>
                        </a:rPr>
                        <a:t>189% +</a:t>
                      </a:r>
                      <a:endParaRPr lang="en-US" sz="1800" b="1" kern="1200" spc="-2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9114" marR="391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270252"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kern="1200" spc="-2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/>
                        </a:rPr>
                        <a:t>16</a:t>
                      </a:r>
                      <a:endParaRPr lang="en-US" sz="1600" b="1" kern="1200" spc="-2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9114" marR="391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kern="1200" spc="-2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/>
                        </a:rPr>
                        <a:t>تعداد سانحه بازای هر یک میلیون قطار-مایل</a:t>
                      </a:r>
                      <a:endParaRPr lang="en-US" sz="1600" b="1" kern="1200" spc="-2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39114" marR="391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spc="-20">
                          <a:latin typeface="Calibri"/>
                          <a:ea typeface="Calibri"/>
                          <a:cs typeface="B Nazanin"/>
                        </a:rPr>
                        <a:t>11.4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114" marR="391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spc="-20">
                          <a:latin typeface="Calibri"/>
                          <a:ea typeface="Calibri"/>
                          <a:cs typeface="B Nazanin"/>
                        </a:rPr>
                        <a:t>2.6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114" marR="391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b="1" spc="-2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B Nazanin"/>
                        </a:rPr>
                        <a:t>77% -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114" marR="391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itle 1"/>
          <p:cNvSpPr>
            <a:spLocks noGrp="1"/>
          </p:cNvSpPr>
          <p:nvPr>
            <p:ph type="title"/>
          </p:nvPr>
        </p:nvSpPr>
        <p:spPr>
          <a:xfrm>
            <a:off x="457200" y="-28589"/>
            <a:ext cx="8229600" cy="1600201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Rail Volume and Fuel Consumption, United States, 1980-2008 (1980=100)</a:t>
            </a:r>
          </a:p>
        </p:txBody>
      </p:sp>
      <p:graphicFrame>
        <p:nvGraphicFramePr>
          <p:cNvPr id="30723" name="Content Placeholder 4"/>
          <p:cNvGraphicFramePr>
            <a:graphicFrameLocks noGrp="1"/>
          </p:cNvGraphicFramePr>
          <p:nvPr>
            <p:ph idx="1"/>
          </p:nvPr>
        </p:nvGraphicFramePr>
        <p:xfrm>
          <a:off x="133350" y="1274763"/>
          <a:ext cx="8867775" cy="539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r:id="rId5" imgW="8870449" imgH="5395428" progId="Excel.Sheet.8">
                  <p:embed/>
                </p:oleObj>
              </mc:Choice>
              <mc:Fallback>
                <p:oleObj r:id="rId5" imgW="8870449" imgH="5395428" progId="Excel.Sheet.8">
                  <p:embed/>
                  <p:pic>
                    <p:nvPicPr>
                      <p:cNvPr id="0" name="Content Placeholder 4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350" y="1274763"/>
                        <a:ext cx="8867775" cy="5394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1276</Words>
  <Application>Microsoft Office PowerPoint</Application>
  <PresentationFormat>On-screen Show (4:3)</PresentationFormat>
  <Paragraphs>436</Paragraphs>
  <Slides>13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Microsoft Excel 97-2003 Worksheet</vt:lpstr>
      <vt:lpstr>رشد بهره وری در حمل و نقل ریلی نه تنها یک ضرورت بلکه شرط بقاست</vt:lpstr>
      <vt:lpstr>یک سوال مهم مهمترین عامل رشد سهم حمل ونقل ریلی چه می تواند باشد؟ </vt:lpstr>
      <vt:lpstr>PowerPoint Presentation</vt:lpstr>
      <vt:lpstr>روند تغییرات شاخص های اصلی</vt:lpstr>
      <vt:lpstr>PowerPoint Presentation</vt:lpstr>
      <vt:lpstr>سرمایه گذاری بدون بازگشت نتیجه فرایندی ناکاراست!</vt:lpstr>
      <vt:lpstr>مهمترین نتیجه اصلاحات درساختارعملیاتی بخش ریلی بایستی ارتقاء بهره وری عوامل تاثیر گذاری نظیر ناوگان و بهره برداری باشد</vt:lpstr>
      <vt:lpstr>اهم تغییرات شاخص های مورد مطالعه در بخش حمل و نقل ریلی بار آمریکا                                                                      (پس از اعمال قانون اصلاحات بخش حمل و نقل در سال 1980)</vt:lpstr>
      <vt:lpstr>Rail Volume and Fuel Consumption, United States, 1980-2008 (1980=100)</vt:lpstr>
      <vt:lpstr>Performance of Class I Railroads  1964-2005</vt:lpstr>
      <vt:lpstr>MFP in Transportation Industries and U.S. Private Business Sector (1987=100) </vt:lpstr>
      <vt:lpstr>الزامات رشد سهم ریلی</vt:lpstr>
      <vt:lpstr>4 برنامه راهبردی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رشد بهره وری در حمل و نقل ریلی نه تنها یک ضرورت بلکه شرط بقاست</dc:title>
  <dc:creator>Babaei</dc:creator>
  <cp:lastModifiedBy>Anjoman</cp:lastModifiedBy>
  <cp:revision>1</cp:revision>
  <dcterms:created xsi:type="dcterms:W3CDTF">2014-09-21T08:16:20Z</dcterms:created>
  <dcterms:modified xsi:type="dcterms:W3CDTF">2017-08-09T14:32:21Z</dcterms:modified>
</cp:coreProperties>
</file>